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86" r:id="rId3"/>
    <p:sldId id="257" r:id="rId4"/>
    <p:sldId id="287" r:id="rId5"/>
    <p:sldId id="258" r:id="rId6"/>
    <p:sldId id="259" r:id="rId7"/>
    <p:sldId id="261" r:id="rId8"/>
    <p:sldId id="273" r:id="rId9"/>
    <p:sldId id="274" r:id="rId10"/>
    <p:sldId id="284" r:id="rId11"/>
    <p:sldId id="282" r:id="rId12"/>
    <p:sldId id="281" r:id="rId13"/>
    <p:sldId id="291" r:id="rId14"/>
    <p:sldId id="285" r:id="rId15"/>
    <p:sldId id="283" r:id="rId16"/>
    <p:sldId id="289" r:id="rId17"/>
    <p:sldId id="276" r:id="rId18"/>
    <p:sldId id="264" r:id="rId19"/>
    <p:sldId id="298" r:id="rId20"/>
    <p:sldId id="297" r:id="rId21"/>
    <p:sldId id="295" r:id="rId22"/>
    <p:sldId id="268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A36"/>
    <a:srgbClr val="FFCC00"/>
    <a:srgbClr val="FFFF99"/>
    <a:srgbClr val="FF0066"/>
    <a:srgbClr val="3C7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4D939-3717-48E3-8CBF-1C5016A7042F}" type="datetimeFigureOut">
              <a:rPr lang="ko-KR" altLang="en-US" smtClean="0"/>
              <a:t>2021-05-25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D47F1-E66E-48B9-9302-B95ADB828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75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998ABA-4968-4E8D-9FD1-2B002D218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452761"/>
            <a:ext cx="10318418" cy="47229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3200" b="1" dirty="0">
                <a:latin typeface="Algerian" panose="04020705040A02060702" pitchFamily="82" charset="0"/>
              </a:rPr>
              <a:t>2021</a:t>
            </a:r>
            <a:br>
              <a:rPr lang="en-US" altLang="ko-KR" sz="2400" b="1" dirty="0">
                <a:latin typeface="Algerian" panose="04020705040A02060702" pitchFamily="82" charset="0"/>
              </a:rPr>
            </a:br>
            <a:br>
              <a:rPr lang="en-US" altLang="ko-KR" sz="2400" b="1" dirty="0">
                <a:latin typeface="Algerian" panose="04020705040A02060702" pitchFamily="82" charset="0"/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Algerian" panose="04020705040A02060702" pitchFamily="82" charset="0"/>
              </a:rPr>
              <a:t>개교 </a:t>
            </a:r>
            <a:r>
              <a:rPr lang="en-US" altLang="ko-KR" sz="2800" b="1" dirty="0">
                <a:solidFill>
                  <a:srgbClr val="0070C0"/>
                </a:solidFill>
                <a:latin typeface="Algerian" panose="04020705040A02060702" pitchFamily="82" charset="0"/>
              </a:rPr>
              <a:t>94</a:t>
            </a:r>
            <a:r>
              <a:rPr lang="ko-KR" altLang="en-US" sz="2800" b="1" dirty="0">
                <a:solidFill>
                  <a:srgbClr val="0070C0"/>
                </a:solidFill>
                <a:latin typeface="Algerian" panose="04020705040A02060702" pitchFamily="82" charset="0"/>
              </a:rPr>
              <a:t>주년 기념</a:t>
            </a:r>
            <a:br>
              <a:rPr lang="en-US" altLang="ko-KR" sz="3200" b="1" dirty="0">
                <a:latin typeface="Algerian" panose="04020705040A02060702" pitchFamily="82" charset="0"/>
              </a:rPr>
            </a:br>
            <a:r>
              <a:rPr lang="ko-KR" altLang="en-US" sz="3200" b="1" dirty="0" err="1">
                <a:latin typeface="Algerian" panose="04020705040A02060702" pitchFamily="82" charset="0"/>
              </a:rPr>
              <a:t>전남여자중고등학교총동창회</a:t>
            </a:r>
            <a:r>
              <a:rPr lang="ko-KR" altLang="en-US" sz="3200" b="1" dirty="0">
                <a:latin typeface="Algerian" panose="04020705040A02060702" pitchFamily="82" charset="0"/>
              </a:rPr>
              <a:t> 정기총회</a:t>
            </a:r>
            <a:br>
              <a:rPr lang="en-US" altLang="ko-KR" sz="3200" b="1" dirty="0">
                <a:latin typeface="Algerian" panose="04020705040A02060702" pitchFamily="82" charset="0"/>
              </a:rPr>
            </a:br>
            <a:endParaRPr lang="ko-KR" altLang="en-US" sz="3200" b="1" dirty="0">
              <a:latin typeface="Algerian" panose="04020705040A02060702" pitchFamily="82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730B0E8-3CDC-4394-BB01-C6EB8BE49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5" y="5308848"/>
            <a:ext cx="8045373" cy="1162974"/>
          </a:xfrm>
        </p:spPr>
        <p:txBody>
          <a:bodyPr>
            <a:noAutofit/>
          </a:bodyPr>
          <a:lstStyle/>
          <a:p>
            <a:pPr algn="l"/>
            <a:r>
              <a:rPr lang="ko-KR" altLang="en-US" sz="2400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         </a:t>
            </a:r>
            <a:r>
              <a:rPr lang="ko-KR" altLang="en-US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일시</a:t>
            </a:r>
            <a:r>
              <a:rPr lang="en-US" altLang="ko-KR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: 2021. 5. 25. </a:t>
            </a:r>
            <a:r>
              <a:rPr lang="en-US" altLang="ko-KR" sz="180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800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화</a:t>
            </a:r>
            <a:r>
              <a:rPr lang="en-US" altLang="ko-KR" sz="180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sz="1800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 </a:t>
            </a:r>
            <a:r>
              <a:rPr lang="ko-KR" altLang="en-US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오후 </a:t>
            </a:r>
            <a:r>
              <a:rPr lang="en-US" altLang="ko-KR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2</a:t>
            </a:r>
            <a:r>
              <a:rPr lang="ko-KR" altLang="en-US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시</a:t>
            </a:r>
            <a:endParaRPr lang="en-US" altLang="ko-KR" dirty="0">
              <a:solidFill>
                <a:schemeClr val="accent3">
                  <a:lumMod val="50000"/>
                </a:schemeClr>
              </a:solidFill>
              <a:latin typeface="Algerian" panose="04020705040A02060702" pitchFamily="82" charset="0"/>
              <a:ea typeface="+mj-ea"/>
            </a:endParaRPr>
          </a:p>
          <a:p>
            <a:pPr algn="l"/>
            <a:r>
              <a:rPr lang="ko-KR" altLang="en-US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          장소</a:t>
            </a:r>
            <a:r>
              <a:rPr lang="en-US" altLang="ko-KR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: </a:t>
            </a:r>
            <a:r>
              <a:rPr lang="ko-KR" altLang="en-US" dirty="0" err="1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j-ea"/>
              </a:rPr>
              <a:t>광주학생독립운동여학도기념역사관</a:t>
            </a:r>
            <a:endParaRPr lang="en-US" altLang="ko-KR" dirty="0">
              <a:solidFill>
                <a:schemeClr val="accent3">
                  <a:lumMod val="50000"/>
                </a:schemeClr>
              </a:solidFill>
              <a:latin typeface="Algerian" panose="04020705040A02060702" pitchFamily="8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34192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DDEA3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0340D8-DCCB-4FE3-8CCA-A3F19AEC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934" y="499689"/>
            <a:ext cx="10464179" cy="3081711"/>
          </a:xfrm>
          <a:solidFill>
            <a:schemeClr val="bg1"/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sz="4000" spc="-15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전남여고개교기념일기념</a:t>
            </a:r>
            <a:r>
              <a:rPr lang="ko-KR" altLang="en-US" sz="4000" spc="-15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문예백일장</a:t>
            </a: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ko-KR" altLang="en-US" sz="2200" spc="-15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주관</a:t>
            </a:r>
            <a:r>
              <a:rPr lang="en-US" altLang="ko-KR" sz="2200" spc="-15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r>
              <a:rPr lang="ko-KR" altLang="en-US" sz="2700" spc="-150" dirty="0" err="1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전남여자중고등학교총동창회</a:t>
            </a:r>
            <a:r>
              <a:rPr lang="ko-KR" altLang="en-US" sz="2700" spc="-15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                        </a:t>
            </a:r>
            <a:r>
              <a:rPr lang="ko-KR" altLang="en-US" sz="2200" spc="-15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심사</a:t>
            </a:r>
            <a:r>
              <a:rPr lang="en-US" altLang="ko-KR" sz="2200" spc="-15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r>
              <a:rPr lang="ko-KR" altLang="en-US" sz="2700" spc="-15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2700" spc="-150" dirty="0" err="1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전남여고문인회</a:t>
            </a:r>
            <a:br>
              <a:rPr lang="en-US" altLang="ko-KR" sz="44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2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           </a:t>
            </a:r>
            <a:br>
              <a:rPr lang="en-US" altLang="ko-KR" sz="2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2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                   </a:t>
            </a:r>
            <a:r>
              <a:rPr lang="ko-KR" altLang="en-US" sz="2700" b="1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대상</a:t>
            </a:r>
            <a:r>
              <a:rPr lang="en-US" altLang="ko-KR" sz="2700" b="1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r>
              <a:rPr lang="ko-KR" altLang="en-US" sz="2700" b="1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2700" b="1" spc="-150" dirty="0" err="1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박시현</a:t>
            </a:r>
            <a:r>
              <a:rPr lang="ko-KR" altLang="en-US" sz="2700" b="1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en-US" altLang="ko-KR" sz="2200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(2-4) </a:t>
            </a:r>
            <a:br>
              <a:rPr lang="en-US" altLang="ko-KR" sz="27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27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               </a:t>
            </a:r>
            <a:r>
              <a:rPr lang="en-US" altLang="ko-KR" sz="2200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&lt;</a:t>
            </a:r>
            <a:r>
              <a:rPr lang="ko-KR" altLang="en-US" sz="2200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지키지 못할 약속</a:t>
            </a:r>
            <a:r>
              <a:rPr lang="en-US" altLang="ko-KR" sz="2200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&gt;</a:t>
            </a:r>
            <a:br>
              <a:rPr lang="en-US" altLang="ko-KR" sz="2200" spc="-15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sz="2200" spc="-150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EDCE1404-2F4E-4B0D-A59B-EF0A1C705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427648"/>
              </p:ext>
            </p:extLst>
          </p:nvPr>
        </p:nvGraphicFramePr>
        <p:xfrm>
          <a:off x="4103334" y="3912863"/>
          <a:ext cx="4257676" cy="267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341">
                  <a:extLst>
                    <a:ext uri="{9D8B030D-6E8A-4147-A177-3AD203B41FA5}">
                      <a16:colId xmlns:a16="http://schemas.microsoft.com/office/drawing/2014/main" val="884366672"/>
                    </a:ext>
                  </a:extLst>
                </a:gridCol>
                <a:gridCol w="2198335">
                  <a:extLst>
                    <a:ext uri="{9D8B030D-6E8A-4147-A177-3AD203B41FA5}">
                      <a16:colId xmlns:a16="http://schemas.microsoft.com/office/drawing/2014/main" val="575636047"/>
                    </a:ext>
                  </a:extLst>
                </a:gridCol>
              </a:tblGrid>
              <a:tr h="2671759">
                <a:tc>
                  <a:txBody>
                    <a:bodyPr/>
                    <a:lstStyle/>
                    <a:p>
                      <a:pPr latinLnBrk="1"/>
                      <a:endParaRPr lang="en-US" altLang="ko-KR" dirty="0"/>
                    </a:p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978343"/>
                  </a:ext>
                </a:extLst>
              </a:tr>
            </a:tbl>
          </a:graphicData>
        </a:graphic>
      </p:graphicFrame>
      <p:pic>
        <p:nvPicPr>
          <p:cNvPr id="5" name="_x349833080" descr="EMB000011fcb55c">
            <a:extLst>
              <a:ext uri="{FF2B5EF4-FFF2-40B4-BE49-F238E27FC236}">
                <a16:creationId xmlns:a16="http://schemas.microsoft.com/office/drawing/2014/main" id="{AD4D7A65-696F-43F9-80C2-DCEB874A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62" y="4084060"/>
            <a:ext cx="1779241" cy="233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_x349835240" descr="EMB000011fcb55d">
            <a:extLst>
              <a:ext uri="{FF2B5EF4-FFF2-40B4-BE49-F238E27FC236}">
                <a16:creationId xmlns:a16="http://schemas.microsoft.com/office/drawing/2014/main" id="{E7E98AC2-9F6A-44DE-9263-9CEB3FE46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13" y="4079807"/>
            <a:ext cx="1907286" cy="23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순서도: 추출 11">
            <a:extLst>
              <a:ext uri="{FF2B5EF4-FFF2-40B4-BE49-F238E27FC236}">
                <a16:creationId xmlns:a16="http://schemas.microsoft.com/office/drawing/2014/main" id="{8E392B74-783D-4AFB-B224-0453A17E14BF}"/>
              </a:ext>
            </a:extLst>
          </p:cNvPr>
          <p:cNvSpPr/>
          <p:nvPr/>
        </p:nvSpPr>
        <p:spPr>
          <a:xfrm rot="7447877" flipH="1">
            <a:off x="3924744" y="3951206"/>
            <a:ext cx="159101" cy="220987"/>
          </a:xfrm>
          <a:prstGeom prst="flowChartExtra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추출 12">
            <a:extLst>
              <a:ext uri="{FF2B5EF4-FFF2-40B4-BE49-F238E27FC236}">
                <a16:creationId xmlns:a16="http://schemas.microsoft.com/office/drawing/2014/main" id="{6A582988-AC75-4EAD-946D-07952EBB48D2}"/>
              </a:ext>
            </a:extLst>
          </p:cNvPr>
          <p:cNvSpPr/>
          <p:nvPr/>
        </p:nvSpPr>
        <p:spPr>
          <a:xfrm rot="14041382" flipH="1">
            <a:off x="8396619" y="3840026"/>
            <a:ext cx="159101" cy="220987"/>
          </a:xfrm>
          <a:prstGeom prst="flowChartExtra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7339F45A-D9A0-46BC-BDF2-F481D32B2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921916"/>
              </p:ext>
            </p:extLst>
          </p:nvPr>
        </p:nvGraphicFramePr>
        <p:xfrm>
          <a:off x="1040492" y="2163601"/>
          <a:ext cx="2883327" cy="4379362"/>
        </p:xfrm>
        <a:graphic>
          <a:graphicData uri="http://schemas.openxmlformats.org/drawingml/2006/table">
            <a:tbl>
              <a:tblPr/>
              <a:tblGrid>
                <a:gridCol w="589515">
                  <a:extLst>
                    <a:ext uri="{9D8B030D-6E8A-4147-A177-3AD203B41FA5}">
                      <a16:colId xmlns:a16="http://schemas.microsoft.com/office/drawing/2014/main" val="540469246"/>
                    </a:ext>
                  </a:extLst>
                </a:gridCol>
                <a:gridCol w="658260">
                  <a:extLst>
                    <a:ext uri="{9D8B030D-6E8A-4147-A177-3AD203B41FA5}">
                      <a16:colId xmlns:a16="http://schemas.microsoft.com/office/drawing/2014/main" val="2236770764"/>
                    </a:ext>
                  </a:extLst>
                </a:gridCol>
                <a:gridCol w="640816">
                  <a:extLst>
                    <a:ext uri="{9D8B030D-6E8A-4147-A177-3AD203B41FA5}">
                      <a16:colId xmlns:a16="http://schemas.microsoft.com/office/drawing/2014/main" val="2053469886"/>
                    </a:ext>
                  </a:extLst>
                </a:gridCol>
                <a:gridCol w="994736">
                  <a:extLst>
                    <a:ext uri="{9D8B030D-6E8A-4147-A177-3AD203B41FA5}">
                      <a16:colId xmlns:a16="http://schemas.microsoft.com/office/drawing/2014/main" val="1692031988"/>
                    </a:ext>
                  </a:extLst>
                </a:gridCol>
              </a:tblGrid>
              <a:tr h="377495">
                <a:tc grid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CC0000"/>
                          </a:solidFill>
                          <a:effectLst/>
                          <a:latin typeface="+mj-ea"/>
                          <a:ea typeface="+mj-ea"/>
                        </a:rPr>
                        <a:t>2020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회 주제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: 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인권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공동체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365" marR="60365" marT="66993" marB="669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612220"/>
                  </a:ext>
                </a:extLst>
              </a:tr>
              <a:tr h="2981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대상</a:t>
                      </a: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3-8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박나리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496459"/>
                  </a:ext>
                </a:extLst>
              </a:tr>
              <a:tr h="298199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금상</a:t>
                      </a: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3-8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전보광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695723"/>
                  </a:ext>
                </a:extLst>
              </a:tr>
              <a:tr h="2981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3-4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김애리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783261"/>
                  </a:ext>
                </a:extLst>
              </a:tr>
              <a:tr h="298199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은상</a:t>
                      </a: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3-4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고유빈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233046"/>
                  </a:ext>
                </a:extLst>
              </a:tr>
              <a:tr h="2981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3-1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박진아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994049"/>
                  </a:ext>
                </a:extLst>
              </a:tr>
              <a:tr h="298199"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동상</a:t>
                      </a: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박은광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539154"/>
                  </a:ext>
                </a:extLst>
              </a:tr>
              <a:tr h="2981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2-6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서정빈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793102"/>
                  </a:ext>
                </a:extLst>
              </a:tr>
              <a:tr h="2981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2-4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조정아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0851253"/>
                  </a:ext>
                </a:extLst>
              </a:tr>
              <a:tr h="2981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3-8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박에스더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486793"/>
                  </a:ext>
                </a:extLst>
              </a:tr>
              <a:tr h="298199"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장려상</a:t>
                      </a: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2-1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이인선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966341"/>
                  </a:ext>
                </a:extLst>
              </a:tr>
              <a:tr h="2981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2-7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기서원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99368"/>
                  </a:ext>
                </a:extLst>
              </a:tr>
              <a:tr h="2981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박소정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980848"/>
                  </a:ext>
                </a:extLst>
              </a:tr>
              <a:tr h="2981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조유지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365" marR="60365" marT="33497" marB="3349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50773"/>
                  </a:ext>
                </a:extLst>
              </a:tr>
            </a:tbl>
          </a:graphicData>
        </a:graphic>
      </p:graphicFrame>
      <p:sp>
        <p:nvSpPr>
          <p:cNvPr id="19" name="Rectangle 1">
            <a:extLst>
              <a:ext uri="{FF2B5EF4-FFF2-40B4-BE49-F238E27FC236}">
                <a16:creationId xmlns:a16="http://schemas.microsoft.com/office/drawing/2014/main" id="{CB36DF82-286E-492A-A765-746FB663C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706" y="216360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A35D8322-4566-4CEE-B74F-E3EBF1E24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99441"/>
              </p:ext>
            </p:extLst>
          </p:nvPr>
        </p:nvGraphicFramePr>
        <p:xfrm>
          <a:off x="8517792" y="2163601"/>
          <a:ext cx="3070931" cy="4661930"/>
        </p:xfrm>
        <a:graphic>
          <a:graphicData uri="http://schemas.openxmlformats.org/drawingml/2006/table">
            <a:tbl>
              <a:tblPr/>
              <a:tblGrid>
                <a:gridCol w="684300">
                  <a:extLst>
                    <a:ext uri="{9D8B030D-6E8A-4147-A177-3AD203B41FA5}">
                      <a16:colId xmlns:a16="http://schemas.microsoft.com/office/drawing/2014/main" val="1702923530"/>
                    </a:ext>
                  </a:extLst>
                </a:gridCol>
                <a:gridCol w="684300">
                  <a:extLst>
                    <a:ext uri="{9D8B030D-6E8A-4147-A177-3AD203B41FA5}">
                      <a16:colId xmlns:a16="http://schemas.microsoft.com/office/drawing/2014/main" val="2786488724"/>
                    </a:ext>
                  </a:extLst>
                </a:gridCol>
                <a:gridCol w="767846">
                  <a:extLst>
                    <a:ext uri="{9D8B030D-6E8A-4147-A177-3AD203B41FA5}">
                      <a16:colId xmlns:a16="http://schemas.microsoft.com/office/drawing/2014/main" val="3236687828"/>
                    </a:ext>
                  </a:extLst>
                </a:gridCol>
                <a:gridCol w="934485">
                  <a:extLst>
                    <a:ext uri="{9D8B030D-6E8A-4147-A177-3AD203B41FA5}">
                      <a16:colId xmlns:a16="http://schemas.microsoft.com/office/drawing/2014/main" val="3889182460"/>
                    </a:ext>
                  </a:extLst>
                </a:gridCol>
              </a:tblGrid>
              <a:tr h="360861">
                <a:tc grid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CC0000"/>
                          </a:solidFill>
                          <a:effectLst/>
                          <a:latin typeface="+mj-ea"/>
                          <a:ea typeface="+mj-ea"/>
                        </a:rPr>
                        <a:t> 2021  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회 주제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: 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약속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인연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52" marR="57152" marT="63428" marB="63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258842"/>
                  </a:ext>
                </a:extLst>
              </a:tr>
              <a:tr h="26341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대상</a:t>
                      </a: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2-4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박시현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326387"/>
                  </a:ext>
                </a:extLst>
              </a:tr>
              <a:tr h="263410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금상</a:t>
                      </a: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이제은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283524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1-6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조명주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816926"/>
                  </a:ext>
                </a:extLst>
              </a:tr>
              <a:tr h="263410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은상</a:t>
                      </a: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1-7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한원우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115663"/>
                  </a:ext>
                </a:extLst>
              </a:tr>
              <a:tr h="3012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2-1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김희수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99011"/>
                  </a:ext>
                </a:extLst>
              </a:tr>
              <a:tr h="263410"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동상</a:t>
                      </a: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1-1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정유진 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436186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1-1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곽다민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996283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신예은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061262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봉다희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703456"/>
                  </a:ext>
                </a:extLst>
              </a:tr>
              <a:tr h="263410">
                <a:tc rowSpan="6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장려상</a:t>
                      </a: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차민정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586260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1-4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김다운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17717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오지수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950424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산문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2-5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김서영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305002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박유민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878572"/>
                  </a:ext>
                </a:extLst>
              </a:tr>
              <a:tr h="2634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시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1-1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표에스더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52" marR="57152" marT="22189" marB="221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70528"/>
                  </a:ext>
                </a:extLst>
              </a:tr>
            </a:tbl>
          </a:graphicData>
        </a:graphic>
      </p:graphicFrame>
      <p:sp>
        <p:nvSpPr>
          <p:cNvPr id="21" name="Rectangle 2">
            <a:extLst>
              <a:ext uri="{FF2B5EF4-FFF2-40B4-BE49-F238E27FC236}">
                <a16:creationId xmlns:a16="http://schemas.microsoft.com/office/drawing/2014/main" id="{C0D9540E-5946-43EB-BA5C-D821FDFEE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752" y="26278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4391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928413-991A-41F2-AED0-2DCD6ABD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2894215"/>
          </a:xfrm>
          <a:solidFill>
            <a:srgbClr val="DDEA36">
              <a:alpha val="30000"/>
            </a:srgb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전 회의록 낭독</a:t>
            </a:r>
            <a:r>
              <a:rPr lang="en-US" altLang="ko-KR" sz="4000"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r>
              <a:rPr lang="ko-KR" altLang="en-US" sz="310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br>
              <a:rPr lang="en-US" altLang="ko-KR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800" dirty="0"/>
            </a:br>
            <a:endParaRPr lang="ko-KR" altLang="en-US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071026F1-A109-4F7D-91C3-921F212C4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22746"/>
              </p:ext>
            </p:extLst>
          </p:nvPr>
        </p:nvGraphicFramePr>
        <p:xfrm>
          <a:off x="717112" y="1657350"/>
          <a:ext cx="11247454" cy="5280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7454">
                  <a:extLst>
                    <a:ext uri="{9D8B030D-6E8A-4147-A177-3AD203B41FA5}">
                      <a16:colId xmlns:a16="http://schemas.microsoft.com/office/drawing/2014/main" val="1325463334"/>
                    </a:ext>
                  </a:extLst>
                </a:gridCol>
              </a:tblGrid>
              <a:tr h="5280919">
                <a:tc>
                  <a:txBody>
                    <a:bodyPr/>
                    <a:lstStyle/>
                    <a:p>
                      <a:pPr latinLnBrk="1"/>
                      <a:endParaRPr lang="en-US" altLang="ko-KR" dirty="0">
                        <a:solidFill>
                          <a:srgbClr val="0070C0"/>
                        </a:solidFill>
                      </a:endParaRPr>
                    </a:p>
                    <a:p>
                      <a:pPr latinLnBrk="1"/>
                      <a:r>
                        <a:rPr lang="en-US" altLang="ko-KR" dirty="0">
                          <a:solidFill>
                            <a:srgbClr val="0070C0"/>
                          </a:solidFill>
                        </a:rPr>
                        <a:t>                           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2000" dirty="0">
                          <a:solidFill>
                            <a:srgbClr val="0070C0"/>
                          </a:solidFill>
                        </a:rPr>
                        <a:t>                                           </a:t>
                      </a:r>
                      <a:r>
                        <a:rPr lang="en-US" altLang="ko-KR" sz="2000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</a:rPr>
                        <a:t>2019.  5.  25.</a:t>
                      </a:r>
                      <a:br>
                        <a:rPr lang="en-US" altLang="ko-KR" sz="2000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</a:rPr>
                      </a:br>
                      <a:r>
                        <a:rPr lang="en-US" altLang="ko-KR" sz="2000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</a:rPr>
                        <a:t>     </a:t>
                      </a:r>
                      <a:r>
                        <a:rPr lang="en-US" altLang="ko-KR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</a:rPr>
                        <a:t>                                              </a:t>
                      </a:r>
                      <a:r>
                        <a:rPr lang="ko-KR" altLang="en-US" sz="2000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  <a:ea typeface="+mj-ea"/>
                        </a:rPr>
                        <a:t>개교 </a:t>
                      </a:r>
                      <a:r>
                        <a:rPr lang="en-US" altLang="ko-KR" sz="2000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  <a:ea typeface="+mj-ea"/>
                        </a:rPr>
                        <a:t>92</a:t>
                      </a:r>
                      <a:r>
                        <a:rPr lang="ko-KR" altLang="en-US" sz="2000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  <a:ea typeface="+mj-ea"/>
                        </a:rPr>
                        <a:t>주년 총동창회 정기총회 </a:t>
                      </a:r>
                      <a:r>
                        <a:rPr lang="en-US" altLang="ko-KR" sz="2000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  <a:ea typeface="+mj-ea"/>
                        </a:rPr>
                        <a:t>– </a:t>
                      </a:r>
                      <a:r>
                        <a:rPr lang="ko-KR" altLang="en-US" sz="2000" dirty="0">
                          <a:solidFill>
                            <a:srgbClr val="0070C0"/>
                          </a:solidFill>
                          <a:latin typeface="Algerian" panose="04020705040A02060702" pitchFamily="82" charset="0"/>
                          <a:ea typeface="+mj-ea"/>
                        </a:rPr>
                        <a:t>회의록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08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D278290A-99FB-4909-9D9D-161F5773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2" y="1306960"/>
            <a:ext cx="2688784" cy="253364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7DF3290-3FFE-4BBD-B046-7556CFD13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106" y="1254572"/>
            <a:ext cx="3174558" cy="263842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0B6E760-DBE3-4047-B726-C47904E26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261" y="3603848"/>
            <a:ext cx="8324089" cy="32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4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928413-991A-41F2-AED0-2DCD6ABD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2894215"/>
          </a:xfrm>
          <a:solidFill>
            <a:srgbClr val="DDEA36">
              <a:alpha val="30000"/>
            </a:srgb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감사 보고</a:t>
            </a:r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r>
              <a:rPr lang="ko-KR" altLang="en-US" sz="40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김영 감사</a:t>
            </a:r>
            <a:br>
              <a:rPr lang="en-US" altLang="ko-KR" sz="40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800" dirty="0"/>
            </a:br>
            <a:endParaRPr lang="ko-KR" altLang="en-US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071026F1-A109-4F7D-91C3-921F212C4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626623"/>
              </p:ext>
            </p:extLst>
          </p:nvPr>
        </p:nvGraphicFramePr>
        <p:xfrm>
          <a:off x="2343705" y="1600201"/>
          <a:ext cx="8273988" cy="5075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988">
                  <a:extLst>
                    <a:ext uri="{9D8B030D-6E8A-4147-A177-3AD203B41FA5}">
                      <a16:colId xmlns:a16="http://schemas.microsoft.com/office/drawing/2014/main" val="1325463334"/>
                    </a:ext>
                  </a:extLst>
                </a:gridCol>
              </a:tblGrid>
              <a:tr h="50754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080000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321574A1-C04B-4C59-8357-25071A2F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834" y="1791392"/>
            <a:ext cx="3426780" cy="469305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3B12834-1769-4D31-9D6C-976CD3E8E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771" y="1791392"/>
            <a:ext cx="3790765" cy="46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08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928413-991A-41F2-AED0-2DCD6ABD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071" y="381462"/>
            <a:ext cx="10178322" cy="2894215"/>
          </a:xfrm>
          <a:solidFill>
            <a:srgbClr val="DDEA36">
              <a:alpha val="30000"/>
            </a:srgb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사업 보고</a:t>
            </a:r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r>
              <a:rPr lang="ko-KR" altLang="en-US" sz="3100" dirty="0" err="1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한안순</a:t>
            </a:r>
            <a:r>
              <a:rPr lang="ko-KR" altLang="en-US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부회장 </a:t>
            </a:r>
            <a:br>
              <a:rPr lang="en-US" altLang="ko-KR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800" dirty="0"/>
            </a:br>
            <a:endParaRPr lang="ko-KR" altLang="en-US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071026F1-A109-4F7D-91C3-921F212C4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822972"/>
              </p:ext>
            </p:extLst>
          </p:nvPr>
        </p:nvGraphicFramePr>
        <p:xfrm>
          <a:off x="1251678" y="1495424"/>
          <a:ext cx="9872042" cy="5343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2042">
                  <a:extLst>
                    <a:ext uri="{9D8B030D-6E8A-4147-A177-3AD203B41FA5}">
                      <a16:colId xmlns:a16="http://schemas.microsoft.com/office/drawing/2014/main" val="1325463334"/>
                    </a:ext>
                  </a:extLst>
                </a:gridCol>
              </a:tblGrid>
              <a:tr h="534398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080000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26A798E4-D52B-490F-9D0F-07935DD5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52" y="1316760"/>
            <a:ext cx="4657725" cy="543017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EF1247B-258F-4CA1-8C9E-6100002A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159" y="1316759"/>
            <a:ext cx="4247379" cy="54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60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A43277-0123-48DF-A69F-54443162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3" y="742794"/>
            <a:ext cx="10178322" cy="1492132"/>
          </a:xfrm>
          <a:solidFill>
            <a:schemeClr val="tx2">
              <a:lumMod val="10000"/>
              <a:lumOff val="90000"/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사업보고 </a:t>
            </a:r>
            <a:r>
              <a:rPr lang="en-US" altLang="ko-KR" sz="28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1</a:t>
            </a:r>
            <a:br>
              <a:rPr lang="en-US" altLang="ko-KR" sz="5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9EFE46B-606C-4584-99CB-2CA40A54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6" y="3981610"/>
            <a:ext cx="4582856" cy="284433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E049B9D-6B15-44E7-9672-E79F00ECFC53}"/>
              </a:ext>
            </a:extLst>
          </p:cNvPr>
          <p:cNvSpPr/>
          <p:nvPr/>
        </p:nvSpPr>
        <p:spPr>
          <a:xfrm>
            <a:off x="1581150" y="2069577"/>
            <a:ext cx="96488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            </a:t>
            </a:r>
          </a:p>
          <a:p>
            <a:r>
              <a:rPr lang="en-US" altLang="ko-KR" dirty="0">
                <a:latin typeface="Algerian" panose="04020705040A02060702" pitchFamily="82" charset="0"/>
              </a:rPr>
              <a:t>                                                               2019. 7. </a:t>
            </a:r>
            <a:r>
              <a:rPr lang="ko-KR" altLang="en-US" sz="2000" dirty="0" err="1">
                <a:latin typeface="Algerian" panose="04020705040A02060702" pitchFamily="82" charset="0"/>
              </a:rPr>
              <a:t>전남여고문학</a:t>
            </a:r>
            <a:r>
              <a:rPr lang="ko-KR" altLang="en-US" dirty="0">
                <a:latin typeface="Algerian" panose="04020705040A02060702" pitchFamily="82" charset="0"/>
              </a:rPr>
              <a:t> </a:t>
            </a:r>
            <a:endParaRPr lang="en-US" altLang="ko-KR" dirty="0">
              <a:latin typeface="Algerian" panose="04020705040A02060702" pitchFamily="82" charset="0"/>
            </a:endParaRPr>
          </a:p>
          <a:p>
            <a:r>
              <a:rPr lang="en-US" altLang="ko-KR" dirty="0">
                <a:latin typeface="Algerian" panose="04020705040A02060702" pitchFamily="82" charset="0"/>
              </a:rPr>
              <a:t>                                                               </a:t>
            </a:r>
            <a:r>
              <a:rPr lang="ko-KR" altLang="en-US" sz="2000" dirty="0">
                <a:latin typeface="Algerian" panose="04020705040A02060702" pitchFamily="82" charset="0"/>
              </a:rPr>
              <a:t>출판기념회</a:t>
            </a:r>
            <a:r>
              <a:rPr lang="en-US" altLang="ko-KR" sz="2000" dirty="0">
                <a:latin typeface="Algerian" panose="04020705040A02060702" pitchFamily="82" charset="0"/>
              </a:rPr>
              <a:t> - </a:t>
            </a:r>
            <a:r>
              <a:rPr lang="ko-KR" altLang="en-US" sz="2000" dirty="0">
                <a:latin typeface="Algerian" panose="04020705040A02060702" pitchFamily="82" charset="0"/>
              </a:rPr>
              <a:t>동창회관</a:t>
            </a:r>
            <a:endParaRPr lang="en-US" altLang="ko-KR" sz="2000" dirty="0">
              <a:latin typeface="Algerian" panose="04020705040A02060702" pitchFamily="82" charset="0"/>
            </a:endParaRPr>
          </a:p>
          <a:p>
            <a:endParaRPr lang="en-US" altLang="ko-KR" dirty="0">
              <a:latin typeface="Algerian" panose="04020705040A02060702" pitchFamily="82" charset="0"/>
            </a:endParaRPr>
          </a:p>
          <a:p>
            <a:endParaRPr lang="en-US" altLang="ko-KR" dirty="0">
              <a:latin typeface="Algerian" panose="04020705040A02060702" pitchFamily="82" charset="0"/>
            </a:endParaRPr>
          </a:p>
          <a:p>
            <a:r>
              <a:rPr lang="en-US" altLang="ko-KR" dirty="0">
                <a:latin typeface="Algerian" panose="04020705040A02060702" pitchFamily="82" charset="0"/>
              </a:rPr>
              <a:t>2019. 10. </a:t>
            </a:r>
            <a:r>
              <a:rPr lang="ko-KR" altLang="en-US" sz="2000" dirty="0">
                <a:latin typeface="Algerian" panose="04020705040A02060702" pitchFamily="82" charset="0"/>
              </a:rPr>
              <a:t>총동창회 </a:t>
            </a:r>
            <a:r>
              <a:rPr lang="ko-KR" altLang="en-US" sz="2000" dirty="0" err="1">
                <a:latin typeface="Algerian" panose="04020705040A02060702" pitchFamily="82" charset="0"/>
              </a:rPr>
              <a:t>간사회</a:t>
            </a:r>
            <a:r>
              <a:rPr lang="ko-KR" altLang="en-US" sz="2000" dirty="0">
                <a:latin typeface="Algerian" panose="04020705040A02060702" pitchFamily="82" charset="0"/>
              </a:rPr>
              <a:t> </a:t>
            </a:r>
            <a:r>
              <a:rPr lang="ko-KR" altLang="en-US" sz="2000" dirty="0" err="1">
                <a:latin typeface="Algerian" panose="04020705040A02060702" pitchFamily="82" charset="0"/>
              </a:rPr>
              <a:t>가을야유회</a:t>
            </a:r>
            <a:r>
              <a:rPr lang="ko-KR" altLang="en-US" sz="2000" dirty="0">
                <a:latin typeface="Algerian" panose="04020705040A02060702" pitchFamily="82" charset="0"/>
              </a:rPr>
              <a:t>  </a:t>
            </a:r>
            <a:r>
              <a:rPr lang="en-US" altLang="ko-KR" sz="2000" dirty="0">
                <a:latin typeface="Algerian" panose="04020705040A02060702" pitchFamily="82" charset="0"/>
              </a:rPr>
              <a:t>- </a:t>
            </a:r>
            <a:r>
              <a:rPr lang="ko-KR" altLang="en-US" sz="2000" dirty="0" err="1">
                <a:latin typeface="Algerian" panose="04020705040A02060702" pitchFamily="82" charset="0"/>
              </a:rPr>
              <a:t>새만금</a:t>
            </a:r>
            <a:r>
              <a:rPr lang="ko-KR" altLang="en-US" sz="2000" dirty="0">
                <a:latin typeface="Algerian" panose="04020705040A02060702" pitchFamily="82" charset="0"/>
              </a:rPr>
              <a:t>       </a:t>
            </a:r>
            <a:r>
              <a:rPr lang="en-US" altLang="ko-KR" dirty="0">
                <a:latin typeface="Algerian" panose="04020705040A02060702" pitchFamily="82" charset="0"/>
              </a:rPr>
              <a:t>2019. 10. </a:t>
            </a:r>
            <a:r>
              <a:rPr lang="ko-KR" altLang="en-US" sz="2000" dirty="0">
                <a:latin typeface="Algerian" panose="04020705040A02060702" pitchFamily="82" charset="0"/>
              </a:rPr>
              <a:t>서울동창회 </a:t>
            </a:r>
            <a:r>
              <a:rPr lang="ko-KR" altLang="en-US" sz="2000" dirty="0" err="1">
                <a:latin typeface="Algerian" panose="04020705040A02060702" pitchFamily="82" charset="0"/>
              </a:rPr>
              <a:t>가을걷기대회</a:t>
            </a:r>
            <a:r>
              <a:rPr lang="ko-KR" altLang="en-US" sz="2000" dirty="0">
                <a:latin typeface="Algerian" panose="04020705040A02060702" pitchFamily="82" charset="0"/>
              </a:rPr>
              <a:t> </a:t>
            </a:r>
            <a:r>
              <a:rPr lang="en-US" altLang="ko-KR" dirty="0">
                <a:latin typeface="Algerian" panose="04020705040A02060702" pitchFamily="82" charset="0"/>
              </a:rPr>
              <a:t>- </a:t>
            </a:r>
            <a:r>
              <a:rPr lang="ko-KR" altLang="en-US" dirty="0">
                <a:latin typeface="Algerian" panose="04020705040A02060702" pitchFamily="82" charset="0"/>
              </a:rPr>
              <a:t>올림픽공원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01E3FF9-2AC4-4721-B8D6-3518EF26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3660"/>
            <a:ext cx="5093212" cy="278023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5E2B22D-9818-4669-AE3E-52D0F2176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209" y="619125"/>
            <a:ext cx="3595791" cy="2534383"/>
          </a:xfrm>
          <a:prstGeom prst="rect">
            <a:avLst/>
          </a:prstGeom>
        </p:spPr>
      </p:pic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E918D57A-88B3-485E-8D0E-EEF1116B505C}"/>
              </a:ext>
            </a:extLst>
          </p:cNvPr>
          <p:cNvSpPr/>
          <p:nvPr/>
        </p:nvSpPr>
        <p:spPr>
          <a:xfrm>
            <a:off x="7586560" y="2614064"/>
            <a:ext cx="247649" cy="363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C2D99BAA-EAF7-43C5-95EA-72BC61C62547}"/>
              </a:ext>
            </a:extLst>
          </p:cNvPr>
          <p:cNvSpPr/>
          <p:nvPr/>
        </p:nvSpPr>
        <p:spPr>
          <a:xfrm rot="5400000">
            <a:off x="1218204" y="3512991"/>
            <a:ext cx="290405" cy="454536"/>
          </a:xfrm>
          <a:prstGeom prst="rightArrow">
            <a:avLst>
              <a:gd name="adj1" fmla="val 50000"/>
              <a:gd name="adj2" fmla="val 686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A11EDAC0-9C2F-4D62-8165-F3C12CFA6F40}"/>
              </a:ext>
            </a:extLst>
          </p:cNvPr>
          <p:cNvSpPr/>
          <p:nvPr/>
        </p:nvSpPr>
        <p:spPr>
          <a:xfrm rot="5400000">
            <a:off x="11064230" y="3550467"/>
            <a:ext cx="2469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41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43B3FE-7147-413C-8137-9423DD6D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2244848"/>
          </a:xfrm>
          <a:solidFill>
            <a:srgbClr val="FFFF00">
              <a:alpha val="24000"/>
            </a:srgbClr>
          </a:solidFill>
        </p:spPr>
        <p:txBody>
          <a:bodyPr>
            <a:normAutofit/>
          </a:bodyPr>
          <a:lstStyle/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사업보고</a:t>
            </a: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en-US" altLang="ko-KR" sz="28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2</a:t>
            </a:r>
            <a:br>
              <a:rPr lang="en-US" altLang="ko-KR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en-US" altLang="ko-KR" sz="2200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n-ea"/>
              </a:rPr>
              <a:t>2019. 10. 31. </a:t>
            </a:r>
            <a:br>
              <a:rPr lang="en-US" altLang="ko-KR" sz="2200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n-ea"/>
              </a:rPr>
            </a:br>
            <a:r>
              <a:rPr lang="en-US" altLang="ko-KR" sz="2200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n-ea"/>
              </a:rPr>
              <a:t>  </a:t>
            </a:r>
            <a:r>
              <a:rPr lang="ko-KR" altLang="en-US" sz="2200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  <a:ea typeface="+mn-ea"/>
              </a:rPr>
              <a:t>광주학생독립운동기념 문화제 </a:t>
            </a:r>
            <a:endParaRPr lang="ko-KR" altLang="en-US" sz="22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C532770-3366-407B-AABB-077CBD4D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691" y="1266531"/>
            <a:ext cx="3006221" cy="375480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F6945F6-D96E-4EBB-83D0-76A410D9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921" y="1642368"/>
            <a:ext cx="2439507" cy="181740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C2AE9F9-4225-4D3D-9685-144531C49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932" y="3586874"/>
            <a:ext cx="5577747" cy="31623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DC36601-2F54-4E13-9DFF-A65EE1194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58" y="2855448"/>
            <a:ext cx="3189640" cy="27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95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928413-991A-41F2-AED0-2DCD6ABD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2894215"/>
          </a:xfrm>
          <a:solidFill>
            <a:srgbClr val="DDEA36">
              <a:alpha val="30000"/>
            </a:srgb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회계 보고</a:t>
            </a:r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r>
              <a:rPr lang="ko-KR" altLang="en-US" sz="40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강정숙 회계</a:t>
            </a:r>
            <a:br>
              <a:rPr lang="en-US" altLang="ko-KR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800" dirty="0"/>
            </a:br>
            <a:endParaRPr lang="ko-KR" altLang="en-US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071026F1-A109-4F7D-91C3-921F212C4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318715"/>
              </p:ext>
            </p:extLst>
          </p:nvPr>
        </p:nvGraphicFramePr>
        <p:xfrm>
          <a:off x="1752600" y="1228725"/>
          <a:ext cx="9001126" cy="562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126">
                  <a:extLst>
                    <a:ext uri="{9D8B030D-6E8A-4147-A177-3AD203B41FA5}">
                      <a16:colId xmlns:a16="http://schemas.microsoft.com/office/drawing/2014/main" val="1325463334"/>
                    </a:ext>
                  </a:extLst>
                </a:gridCol>
              </a:tblGrid>
              <a:tr h="5629275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080000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CB696FC4-CDF5-4053-91D8-B28CCA01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543050"/>
            <a:ext cx="3838576" cy="515302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6249328-1D7A-453F-A84F-93860ACBE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6" y="1543050"/>
            <a:ext cx="39052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05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DDEA3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0C0ED9-6225-4125-93F3-54F2C0A1B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8301897" cy="2465590"/>
          </a:xfrm>
          <a:solidFill>
            <a:srgbClr val="DDEA36">
              <a:alpha val="29000"/>
            </a:srgb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en-US" altLang="ko-KR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2021~2022 </a:t>
            </a:r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사업계획</a:t>
            </a:r>
            <a:r>
              <a:rPr lang="en-US" altLang="ko-KR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r>
              <a:rPr lang="en-US" altLang="ko-KR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br>
              <a:rPr lang="en-US" altLang="ko-KR" sz="40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ko-KR" altLang="en-US" sz="2800" dirty="0" err="1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양병숙</a:t>
            </a:r>
            <a:r>
              <a:rPr lang="ko-KR" altLang="en-US" sz="28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수석부회장</a:t>
            </a:r>
            <a:br>
              <a:rPr lang="en-US" altLang="ko-KR" sz="32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sz="3200" dirty="0"/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FADA7225-8B61-42CF-B879-563697568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648419"/>
              </p:ext>
            </p:extLst>
          </p:nvPr>
        </p:nvGraphicFramePr>
        <p:xfrm>
          <a:off x="6553199" y="1009651"/>
          <a:ext cx="4781551" cy="5762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1551">
                  <a:extLst>
                    <a:ext uri="{9D8B030D-6E8A-4147-A177-3AD203B41FA5}">
                      <a16:colId xmlns:a16="http://schemas.microsoft.com/office/drawing/2014/main" val="2209625396"/>
                    </a:ext>
                  </a:extLst>
                </a:gridCol>
              </a:tblGrid>
              <a:tr h="576262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279524"/>
                  </a:ext>
                </a:extLst>
              </a:tr>
            </a:tbl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id="{C6689AF1-EF90-4B80-B8CE-D1F3FBDE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0" y="1209675"/>
            <a:ext cx="4190999" cy="533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7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6B8FDD-8694-442E-949C-4C8926E3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388" y="689360"/>
            <a:ext cx="10178322" cy="922540"/>
          </a:xfrm>
          <a:solidFill>
            <a:schemeClr val="bg1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ko-KR" altLang="en-US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총회 회칙개정 </a:t>
            </a:r>
            <a:r>
              <a:rPr lang="en-US" altLang="ko-KR" sz="28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1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B766EB-5FCB-4F31-AF5A-A5CB0E668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960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EF71624-B265-41BA-A7C4-582252D1D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499283"/>
              </p:ext>
            </p:extLst>
          </p:nvPr>
        </p:nvGraphicFramePr>
        <p:xfrm>
          <a:off x="914399" y="2213228"/>
          <a:ext cx="10908796" cy="4269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199">
                  <a:extLst>
                    <a:ext uri="{9D8B030D-6E8A-4147-A177-3AD203B41FA5}">
                      <a16:colId xmlns:a16="http://schemas.microsoft.com/office/drawing/2014/main" val="3473959330"/>
                    </a:ext>
                  </a:extLst>
                </a:gridCol>
                <a:gridCol w="2727199">
                  <a:extLst>
                    <a:ext uri="{9D8B030D-6E8A-4147-A177-3AD203B41FA5}">
                      <a16:colId xmlns:a16="http://schemas.microsoft.com/office/drawing/2014/main" val="2772858520"/>
                    </a:ext>
                  </a:extLst>
                </a:gridCol>
                <a:gridCol w="2727199">
                  <a:extLst>
                    <a:ext uri="{9D8B030D-6E8A-4147-A177-3AD203B41FA5}">
                      <a16:colId xmlns:a16="http://schemas.microsoft.com/office/drawing/2014/main" val="339271868"/>
                    </a:ext>
                  </a:extLst>
                </a:gridCol>
                <a:gridCol w="2727199">
                  <a:extLst>
                    <a:ext uri="{9D8B030D-6E8A-4147-A177-3AD203B41FA5}">
                      <a16:colId xmlns:a16="http://schemas.microsoft.com/office/drawing/2014/main" val="2605850239"/>
                    </a:ext>
                  </a:extLst>
                </a:gridCol>
              </a:tblGrid>
              <a:tr h="426986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04884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2A91AB7F-55C3-4A46-944C-914174D2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2333625"/>
            <a:ext cx="2543175" cy="402907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2CB30D8-90AA-483D-8317-41E5A1D0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2333624"/>
            <a:ext cx="2628899" cy="40290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D328B23-AF94-44A0-8852-02542CEE0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424" y="2333624"/>
            <a:ext cx="2543175" cy="40290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EA70592-862F-408F-BD6C-27FE278B1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474" y="2333623"/>
            <a:ext cx="2581276" cy="40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5118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6B8FDD-8694-442E-949C-4C8926E3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5" y="741045"/>
            <a:ext cx="10182225" cy="878997"/>
          </a:xfrm>
          <a:solidFill>
            <a:schemeClr val="bg1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ko-KR" altLang="en-US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총회 회칙개정 </a:t>
            </a:r>
            <a:r>
              <a:rPr lang="en-US" altLang="ko-KR" sz="28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2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B766EB-5FCB-4F31-AF5A-A5CB0E668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960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EF71624-B265-41BA-A7C4-582252D1D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13376"/>
              </p:ext>
            </p:extLst>
          </p:nvPr>
        </p:nvGraphicFramePr>
        <p:xfrm>
          <a:off x="933450" y="2194559"/>
          <a:ext cx="10934700" cy="4558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675">
                  <a:extLst>
                    <a:ext uri="{9D8B030D-6E8A-4147-A177-3AD203B41FA5}">
                      <a16:colId xmlns:a16="http://schemas.microsoft.com/office/drawing/2014/main" val="3473959330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2772858520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339271868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2605850239"/>
                    </a:ext>
                  </a:extLst>
                </a:gridCol>
              </a:tblGrid>
              <a:tr h="4558665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04884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07B63C62-1451-4862-8F4B-29BC2272A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2400300"/>
            <a:ext cx="2500485" cy="413936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763D4BD-AB17-4084-AC8C-BABCF5A6F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915" y="2400299"/>
            <a:ext cx="2609850" cy="407531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A283267-1F22-400B-ACB6-18B64E232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676" y="2400299"/>
            <a:ext cx="2538584" cy="406315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367B59A-FBCB-49FC-B381-1437CC0D3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475" y="2400299"/>
            <a:ext cx="2609850" cy="406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1505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DDEA3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>
            <a:extLst>
              <a:ext uri="{FF2B5EF4-FFF2-40B4-BE49-F238E27FC236}">
                <a16:creationId xmlns:a16="http://schemas.microsoft.com/office/drawing/2014/main" id="{D3A86162-08A7-4E40-8282-51B8CCCD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50436"/>
            <a:ext cx="10134600" cy="3170440"/>
          </a:xfrm>
          <a:solidFill>
            <a:schemeClr val="bg1"/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>
            <a:softEdge rad="63500"/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사회</a:t>
            </a:r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r>
              <a:rPr lang="ko-KR" altLang="en-US" sz="3100" dirty="0" err="1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전금자</a:t>
            </a:r>
            <a:r>
              <a:rPr lang="ko-KR" altLang="en-US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총무</a:t>
            </a: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개회 선언</a:t>
            </a:r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r>
              <a:rPr lang="ko-KR" altLang="en-US" sz="3100" dirty="0" err="1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양병숙</a:t>
            </a:r>
            <a:r>
              <a:rPr lang="ko-KR" altLang="en-US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수석부회장</a:t>
            </a:r>
            <a:br>
              <a:rPr lang="en-US" altLang="ko-KR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8900" dirty="0">
                <a:solidFill>
                  <a:schemeClr val="accent3">
                    <a:lumMod val="50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7E2806D-1FE4-474E-A615-64BEEBDCB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536244"/>
              </p:ext>
            </p:extLst>
          </p:nvPr>
        </p:nvGraphicFramePr>
        <p:xfrm>
          <a:off x="8410574" y="4638675"/>
          <a:ext cx="3209925" cy="1998758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r="5400000" sy="-100000" algn="bl" rotWithShape="0"/>
                </a:effectLst>
                <a:tableStyleId>{5C22544A-7EE6-4342-B048-85BDC9FD1C3A}</a:tableStyleId>
              </a:tblPr>
              <a:tblGrid>
                <a:gridCol w="3209925">
                  <a:extLst>
                    <a:ext uri="{9D8B030D-6E8A-4147-A177-3AD203B41FA5}">
                      <a16:colId xmlns:a16="http://schemas.microsoft.com/office/drawing/2014/main" val="1921801482"/>
                    </a:ext>
                  </a:extLst>
                </a:gridCol>
              </a:tblGrid>
              <a:tr h="199875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배달 여자의 전통적 덕행을 이어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 맨손으로 왜적의 총칼에 항거하며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 독립의 한길을 닦은 여학도의 절의는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 골 해의 거울이요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잘 사람의 본이다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.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326840"/>
                  </a:ext>
                </a:extLst>
              </a:tr>
            </a:tbl>
          </a:graphicData>
        </a:graphic>
      </p:graphicFrame>
      <p:sp>
        <p:nvSpPr>
          <p:cNvPr id="10" name="막힌 원호 9">
            <a:extLst>
              <a:ext uri="{FF2B5EF4-FFF2-40B4-BE49-F238E27FC236}">
                <a16:creationId xmlns:a16="http://schemas.microsoft.com/office/drawing/2014/main" id="{F3ADE267-D9BC-4D71-ABB8-0A4927999137}"/>
              </a:ext>
            </a:extLst>
          </p:cNvPr>
          <p:cNvSpPr/>
          <p:nvPr/>
        </p:nvSpPr>
        <p:spPr>
          <a:xfrm rot="20214699">
            <a:off x="8188756" y="3639019"/>
            <a:ext cx="937168" cy="707211"/>
          </a:xfrm>
          <a:prstGeom prst="blockArc">
            <a:avLst>
              <a:gd name="adj1" fmla="val 11456358"/>
              <a:gd name="adj2" fmla="val 0"/>
              <a:gd name="adj3" fmla="val 25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막힌 원호 10">
            <a:extLst>
              <a:ext uri="{FF2B5EF4-FFF2-40B4-BE49-F238E27FC236}">
                <a16:creationId xmlns:a16="http://schemas.microsoft.com/office/drawing/2014/main" id="{C200D3EA-D985-4FB9-B240-9F85D3F9CBF7}"/>
              </a:ext>
            </a:extLst>
          </p:cNvPr>
          <p:cNvSpPr/>
          <p:nvPr/>
        </p:nvSpPr>
        <p:spPr>
          <a:xfrm rot="3360300">
            <a:off x="9519698" y="4141708"/>
            <a:ext cx="877753" cy="688515"/>
          </a:xfrm>
          <a:prstGeom prst="blockArc">
            <a:avLst>
              <a:gd name="adj1" fmla="val 11456358"/>
              <a:gd name="adj2" fmla="val 0"/>
              <a:gd name="adj3" fmla="val 25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2A57C81-76C4-4881-9B62-39CF6B34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436" y="2589840"/>
            <a:ext cx="2018276" cy="167832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F909EC6-2F73-4F09-8FEC-3DF91858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43" y="2538413"/>
            <a:ext cx="2505075" cy="42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08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567B9E-B60B-417C-AC45-EB0C354F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928" y="592670"/>
            <a:ext cx="9996497" cy="1114198"/>
          </a:xfrm>
          <a:solidFill>
            <a:schemeClr val="accent3">
              <a:lumMod val="20000"/>
              <a:lumOff val="80000"/>
              <a:alpha val="76000"/>
            </a:scheme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ko-KR" altLang="en-US" sz="40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차기</a:t>
            </a:r>
            <a:r>
              <a:rPr lang="en-US" altLang="ko-KR" sz="40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40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회장 인준</a:t>
            </a:r>
            <a:r>
              <a:rPr lang="en-US" altLang="ko-KR" sz="40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br>
              <a:rPr lang="en-US" altLang="ko-KR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</a:t>
            </a:r>
            <a:r>
              <a:rPr lang="en-US" altLang="ko-KR" sz="2700" dirty="0">
                <a:solidFill>
                  <a:schemeClr val="tx1"/>
                </a:solidFill>
                <a:latin typeface="+mn-ea"/>
                <a:ea typeface="+mn-ea"/>
              </a:rPr>
              <a:t>29</a:t>
            </a:r>
            <a:r>
              <a:rPr lang="ko-KR" altLang="en-US" sz="2700" dirty="0">
                <a:solidFill>
                  <a:schemeClr val="tx1"/>
                </a:solidFill>
                <a:latin typeface="+mn-ea"/>
                <a:ea typeface="+mn-ea"/>
              </a:rPr>
              <a:t>대에서 </a:t>
            </a:r>
            <a:r>
              <a:rPr lang="en-US" altLang="ko-KR" sz="2700" dirty="0">
                <a:solidFill>
                  <a:schemeClr val="tx1"/>
                </a:solidFill>
                <a:latin typeface="+mn-ea"/>
                <a:ea typeface="+mn-ea"/>
              </a:rPr>
              <a:t>30</a:t>
            </a:r>
            <a:r>
              <a:rPr lang="ko-KR" altLang="en-US" sz="2700" dirty="0">
                <a:solidFill>
                  <a:schemeClr val="tx1"/>
                </a:solidFill>
                <a:latin typeface="+mn-ea"/>
                <a:ea typeface="+mn-ea"/>
              </a:rPr>
              <a:t>대로 </a:t>
            </a:r>
            <a:br>
              <a:rPr lang="en-US" altLang="ko-KR" sz="3100" dirty="0">
                <a:solidFill>
                  <a:schemeClr val="tx1"/>
                </a:solidFill>
                <a:latin typeface="+mn-ea"/>
                <a:ea typeface="+mn-ea"/>
              </a:rPr>
            </a:br>
            <a:br>
              <a:rPr lang="en-US" altLang="ko-KR" sz="31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ko-KR" sz="3100" dirty="0">
                <a:solidFill>
                  <a:schemeClr val="tx1"/>
                </a:solidFill>
                <a:latin typeface="+mn-ea"/>
                <a:ea typeface="+mn-ea"/>
              </a:rPr>
              <a:t>                       </a:t>
            </a:r>
            <a:r>
              <a:rPr lang="en-US" altLang="ko-KR" sz="2700" dirty="0">
                <a:solidFill>
                  <a:schemeClr val="tx1"/>
                </a:solidFill>
                <a:latin typeface="+mn-ea"/>
                <a:ea typeface="+mn-ea"/>
              </a:rPr>
              <a:t>30</a:t>
            </a:r>
            <a:r>
              <a:rPr lang="ko-KR" altLang="en-US" sz="2700" dirty="0">
                <a:solidFill>
                  <a:schemeClr val="tx1"/>
                </a:solidFill>
                <a:latin typeface="+mn-ea"/>
                <a:ea typeface="+mn-ea"/>
              </a:rPr>
              <a:t>대에서 </a:t>
            </a:r>
            <a:r>
              <a:rPr lang="en-US" altLang="ko-KR" sz="2700" dirty="0">
                <a:solidFill>
                  <a:schemeClr val="tx1"/>
                </a:solidFill>
                <a:latin typeface="+mn-ea"/>
                <a:ea typeface="+mn-ea"/>
              </a:rPr>
              <a:t>31</a:t>
            </a:r>
            <a:r>
              <a:rPr lang="ko-KR" altLang="en-US" sz="2700" dirty="0">
                <a:solidFill>
                  <a:schemeClr val="tx1"/>
                </a:solidFill>
                <a:latin typeface="+mn-ea"/>
                <a:ea typeface="+mn-ea"/>
              </a:rPr>
              <a:t>대로  </a:t>
            </a:r>
            <a:br>
              <a:rPr lang="en-US" altLang="ko-KR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</a:t>
            </a:r>
            <a:endParaRPr lang="ko-KR" altLang="en-US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1EC80C2C-F82C-4F69-90B2-C6D06C091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8" y="3836988"/>
            <a:ext cx="75652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화살표: 아래쪽 15">
            <a:extLst>
              <a:ext uri="{FF2B5EF4-FFF2-40B4-BE49-F238E27FC236}">
                <a16:creationId xmlns:a16="http://schemas.microsoft.com/office/drawing/2014/main" id="{C7B6E2F7-2F31-469D-8B9B-AADF2033AA21}"/>
              </a:ext>
            </a:extLst>
          </p:cNvPr>
          <p:cNvSpPr/>
          <p:nvPr/>
        </p:nvSpPr>
        <p:spPr>
          <a:xfrm>
            <a:off x="2401263" y="2200882"/>
            <a:ext cx="263351" cy="374286"/>
          </a:xfrm>
          <a:prstGeom prst="downArrow">
            <a:avLst>
              <a:gd name="adj1" fmla="val 50000"/>
              <a:gd name="adj2" fmla="val 4690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77CF864-E05C-463B-BF76-D5CA06C0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14" y="2709420"/>
            <a:ext cx="2388094" cy="225513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BB8F6BD-A20E-40EE-8328-0F9467B7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81" y="3429000"/>
            <a:ext cx="4474346" cy="290222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747FCBD0-5799-4A84-81D0-095D22FA62C5}"/>
              </a:ext>
            </a:extLst>
          </p:cNvPr>
          <p:cNvSpPr/>
          <p:nvPr/>
        </p:nvSpPr>
        <p:spPr>
          <a:xfrm>
            <a:off x="7858125" y="1559841"/>
            <a:ext cx="3314699" cy="46092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     </a:t>
            </a:r>
            <a:r>
              <a:rPr lang="en-US" altLang="ko-KR" sz="2400" b="1" kern="0" dirty="0">
                <a:solidFill>
                  <a:srgbClr val="0070C0"/>
                </a:solidFill>
                <a:latin typeface="Algerian" panose="04020705040A02060702" pitchFamily="82" charset="0"/>
                <a:ea typeface="+mj-ea"/>
              </a:rPr>
              <a:t>31</a:t>
            </a:r>
            <a:r>
              <a:rPr lang="ko-KR" altLang="en-US" sz="2400" b="1" kern="0" dirty="0">
                <a:solidFill>
                  <a:srgbClr val="0070C0"/>
                </a:solidFill>
                <a:latin typeface="Algerian" panose="04020705040A02060702" pitchFamily="82" charset="0"/>
                <a:ea typeface="+mj-ea"/>
              </a:rPr>
              <a:t>대 총동창회</a:t>
            </a:r>
            <a:endParaRPr lang="en-US" altLang="ko-KR" sz="2400" b="1" kern="0" dirty="0">
              <a:solidFill>
                <a:srgbClr val="0070C0"/>
              </a:solidFill>
              <a:latin typeface="Algerian" panose="04020705040A02060702" pitchFamily="82" charset="0"/>
              <a:ea typeface="+mj-ea"/>
            </a:endParaRP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dirty="0">
                <a:solidFill>
                  <a:srgbClr val="000000"/>
                </a:solidFill>
                <a:latin typeface="+mj-ea"/>
                <a:ea typeface="+mj-ea"/>
              </a:rPr>
              <a:t>  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회장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: </a:t>
            </a:r>
            <a:r>
              <a:rPr lang="ko-KR" altLang="en-US" sz="1600" b="1" kern="0" dirty="0" err="1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양병숙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(42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   수석부회장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: 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이승희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(43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   부회장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: </a:t>
            </a:r>
            <a:r>
              <a:rPr lang="ko-KR" altLang="en-US" sz="1600" b="1" kern="0" dirty="0" err="1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김광숙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, </a:t>
            </a:r>
            <a:r>
              <a:rPr lang="ko-KR" altLang="en-US" sz="1600" b="1" kern="0" dirty="0" err="1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김미석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(42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                 심민정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(44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                 </a:t>
            </a:r>
            <a:r>
              <a:rPr lang="ko-KR" altLang="en-US" sz="1600" b="1" kern="0" dirty="0" err="1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윤귀남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(45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   사무총장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: </a:t>
            </a:r>
            <a:r>
              <a:rPr lang="ko-KR" altLang="en-US" sz="1600" b="1" kern="0" dirty="0" err="1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허만진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(42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   회계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: </a:t>
            </a:r>
            <a:r>
              <a:rPr lang="ko-KR" altLang="en-US" sz="1600" b="1" kern="0" dirty="0" err="1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황인미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(42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   서기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: 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이미영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(43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))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    사무차장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: 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김광희 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(43</a:t>
            </a:r>
            <a:r>
              <a:rPr lang="ko-KR" altLang="en-US" sz="1600" b="1" kern="0" dirty="0">
                <a:solidFill>
                  <a:srgbClr val="000000"/>
                </a:solidFill>
                <a:latin typeface="Algerian" panose="04020705040A02060702" pitchFamily="82" charset="0"/>
                <a:ea typeface="+mj-ea"/>
              </a:rPr>
              <a:t>회</a:t>
            </a:r>
            <a:r>
              <a:rPr lang="en-US" altLang="ko-KR" sz="1600" b="1" kern="0" dirty="0">
                <a:solidFill>
                  <a:srgbClr val="000000"/>
                </a:solidFill>
                <a:latin typeface="Algerian" panose="04020705040A02060702" pitchFamily="82" charset="0"/>
              </a:rPr>
              <a:t>)</a:t>
            </a:r>
          </a:p>
          <a:p>
            <a:pPr marR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b="1" kern="0" dirty="0">
              <a:solidFill>
                <a:srgbClr val="000000"/>
              </a:solidFill>
              <a:latin typeface="+mj-ea"/>
            </a:endParaRPr>
          </a:p>
        </p:txBody>
      </p:sp>
      <p:sp>
        <p:nvSpPr>
          <p:cNvPr id="9" name="화살표: 아래쪽 8">
            <a:extLst>
              <a:ext uri="{FF2B5EF4-FFF2-40B4-BE49-F238E27FC236}">
                <a16:creationId xmlns:a16="http://schemas.microsoft.com/office/drawing/2014/main" id="{B91E64B5-35D5-4BF7-852F-02BBE7FC685C}"/>
              </a:ext>
            </a:extLst>
          </p:cNvPr>
          <p:cNvSpPr/>
          <p:nvPr/>
        </p:nvSpPr>
        <p:spPr>
          <a:xfrm rot="16200000">
            <a:off x="7629303" y="2591261"/>
            <a:ext cx="268449" cy="419000"/>
          </a:xfrm>
          <a:prstGeom prst="downArrow">
            <a:avLst>
              <a:gd name="adj1" fmla="val 50000"/>
              <a:gd name="adj2" fmla="val 550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8735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DEA3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32016F-80A5-4FA8-AD91-3642FDD7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4" y="480839"/>
            <a:ext cx="10144125" cy="1624782"/>
          </a:xfrm>
          <a:pattFill prst="pct20">
            <a:fgClr>
              <a:schemeClr val="accent1"/>
            </a:fgClr>
            <a:bgClr>
              <a:schemeClr val="bg1"/>
            </a:bgClr>
          </a:patt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ko-KR" altLang="en-US" sz="36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이임</a:t>
            </a:r>
            <a:r>
              <a:rPr lang="en-US" altLang="ko-KR" sz="36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총동창회장 감사장 수여</a:t>
            </a:r>
            <a:r>
              <a:rPr lang="en-US" altLang="ko-KR" sz="36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br>
              <a:rPr lang="en-US" altLang="ko-KR" sz="36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54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     </a:t>
            </a:r>
            <a:r>
              <a:rPr lang="ko-KR" altLang="en-US" sz="28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이희정 전임 총동창회장</a:t>
            </a:r>
            <a:endParaRPr lang="ko-KR" altLang="en-US" sz="28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C9F6B68-23B3-4EB5-AD55-EAC5ADCED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5303">
            <a:off x="1665287" y="4017393"/>
            <a:ext cx="2261126" cy="253719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DFB0866-5CD0-4228-A3D1-7B6E146FD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85DE245-B3E7-45F0-896C-496AE4177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7E61AC0C-4938-4393-B82F-0739112FB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252529"/>
              </p:ext>
            </p:extLst>
          </p:nvPr>
        </p:nvGraphicFramePr>
        <p:xfrm>
          <a:off x="3782598" y="2007167"/>
          <a:ext cx="6742527" cy="4184083"/>
        </p:xfrm>
        <a:graphic>
          <a:graphicData uri="http://schemas.openxmlformats.org/drawingml/2006/table">
            <a:tbl>
              <a:tblPr/>
              <a:tblGrid>
                <a:gridCol w="6742527">
                  <a:extLst>
                    <a:ext uri="{9D8B030D-6E8A-4147-A177-3AD203B41FA5}">
                      <a16:colId xmlns:a16="http://schemas.microsoft.com/office/drawing/2014/main" val="1615313720"/>
                    </a:ext>
                  </a:extLst>
                </a:gridCol>
              </a:tblGrid>
              <a:tr h="4184083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u="none" kern="0" spc="0" dirty="0">
                          <a:solidFill>
                            <a:srgbClr val="000000"/>
                          </a:solidFill>
                          <a:effectLst/>
                          <a:uFillTx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     </a:t>
                      </a:r>
                      <a:r>
                        <a:rPr lang="ko-KR" altLang="en-US" sz="1400" b="1" u="sng" kern="0" spc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제</a:t>
                      </a:r>
                      <a:r>
                        <a:rPr lang="en-US" altLang="ko-KR" sz="1400" b="1" u="sng" kern="0" spc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2021-01</a:t>
                      </a:r>
                      <a:r>
                        <a:rPr lang="ko-KR" altLang="en-US" sz="1400" b="1" u="sng" kern="0" spc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호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60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감사장</a:t>
                      </a:r>
                      <a:endParaRPr lang="en-US" altLang="ko-KR" sz="2000" b="0" kern="0" spc="6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+mn-ea"/>
                        </a:rPr>
                        <a:t>                                            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제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30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대 총동창회장 이윤정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(41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회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     귀하는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2019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년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6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월부터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2021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년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5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월까지 제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30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대 </a:t>
                      </a:r>
                      <a:r>
                        <a:rPr lang="ko-KR" altLang="en-US" sz="16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전남여자중고등학교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 </a:t>
                      </a:r>
                      <a:endParaRPr lang="en-US" altLang="ko-KR" sz="16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 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총동창회장으로서 모교와 동창회의 발전과 특히 재학생과의 유대관계 </a:t>
                      </a:r>
                      <a:endParaRPr lang="en-US" altLang="ko-KR" sz="16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 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개선을 위하여 열정적으로 헌신하고 봉사하였기에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모든 동문의 마음을 </a:t>
                      </a:r>
                      <a:endParaRPr lang="en-US" altLang="ko-KR" sz="16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 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담아 감사장과 기념품을 드립니다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.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2021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년 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5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월 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25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일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전남여자중고등학교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 총동창회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제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29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대 총동창회장 이희정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직인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188" marR="62188" marT="17193" marB="171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121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362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DDEA3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0F14F1-667A-4A99-B18C-C0FC8514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교가 제창</a:t>
            </a:r>
            <a:r>
              <a:rPr lang="en-US" altLang="ko-KR" sz="36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endParaRPr lang="ko-KR" alt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B4C0D8-BC06-4D36-9BF0-9770DE9B8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925" y="1874517"/>
            <a:ext cx="9039226" cy="4005076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800" dirty="0">
                <a:solidFill>
                  <a:srgbClr val="00B050"/>
                </a:solidFill>
              </a:rPr>
              <a:t>     </a:t>
            </a:r>
            <a:r>
              <a:rPr lang="ko-KR" altLang="en-US" sz="3200" dirty="0">
                <a:solidFill>
                  <a:srgbClr val="00B050"/>
                </a:solidFill>
              </a:rPr>
              <a:t>아</a:t>
            </a:r>
            <a:r>
              <a:rPr lang="ko-KR" altLang="en-US" sz="2400" dirty="0"/>
              <a:t>름다운 꽃 동산에 봄 바람 불어</a:t>
            </a:r>
            <a:r>
              <a:rPr lang="en-US" altLang="ko-KR" sz="2400" dirty="0"/>
              <a:t>,</a:t>
            </a:r>
            <a:r>
              <a:rPr lang="ko-KR" altLang="en-US" sz="2400" dirty="0"/>
              <a:t> 향기로이 피어나는 대한의 딸들</a:t>
            </a:r>
            <a:endParaRPr lang="en-US" altLang="ko-KR" sz="2400" dirty="0"/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3200" dirty="0">
                <a:solidFill>
                  <a:srgbClr val="00B050"/>
                </a:solidFill>
              </a:rPr>
              <a:t>     즐</a:t>
            </a:r>
            <a:r>
              <a:rPr lang="ko-KR" altLang="en-US" sz="2400" dirty="0"/>
              <a:t>거운 새나라를 만들 양으로</a:t>
            </a:r>
            <a:r>
              <a:rPr lang="en-US" altLang="ko-KR" sz="2400" dirty="0"/>
              <a:t>,</a:t>
            </a:r>
            <a:r>
              <a:rPr lang="ko-KR" altLang="en-US" sz="2400" dirty="0"/>
              <a:t> 우리를 고이 </a:t>
            </a:r>
            <a:r>
              <a:rPr lang="ko-KR" altLang="en-US" sz="2400" dirty="0" err="1"/>
              <a:t>고이</a:t>
            </a:r>
            <a:r>
              <a:rPr lang="ko-KR" altLang="en-US" sz="2400" dirty="0"/>
              <a:t> 길러 주시네</a:t>
            </a:r>
            <a:endParaRPr lang="en-US" altLang="ko-KR" sz="2400" dirty="0"/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400" dirty="0">
                <a:solidFill>
                  <a:srgbClr val="00B050"/>
                </a:solidFill>
              </a:rPr>
              <a:t>      </a:t>
            </a:r>
            <a:r>
              <a:rPr lang="ko-KR" altLang="en-US" sz="3200" dirty="0">
                <a:solidFill>
                  <a:srgbClr val="00B050"/>
                </a:solidFill>
              </a:rPr>
              <a:t>반</a:t>
            </a:r>
            <a:r>
              <a:rPr lang="ko-KR" altLang="en-US" sz="2400" dirty="0"/>
              <a:t>석 위에 세워진 전남여고</a:t>
            </a:r>
            <a:r>
              <a:rPr lang="en-US" altLang="ko-KR" sz="2400" dirty="0"/>
              <a:t>,</a:t>
            </a:r>
            <a:r>
              <a:rPr lang="ko-KR" altLang="en-US" sz="2400" dirty="0"/>
              <a:t> 무등산 마주보고 우뚝 솟았네</a:t>
            </a:r>
            <a:endParaRPr lang="en-US" altLang="ko-KR" sz="2400" dirty="0"/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400" dirty="0">
                <a:solidFill>
                  <a:srgbClr val="00B050"/>
                </a:solidFill>
              </a:rPr>
              <a:t>      </a:t>
            </a:r>
            <a:r>
              <a:rPr lang="ko-KR" altLang="en-US" sz="3200" dirty="0">
                <a:solidFill>
                  <a:srgbClr val="00B050"/>
                </a:solidFill>
              </a:rPr>
              <a:t>영</a:t>
            </a:r>
            <a:r>
              <a:rPr lang="ko-KR" altLang="en-US" sz="2400" dirty="0"/>
              <a:t>원히 </a:t>
            </a:r>
            <a:r>
              <a:rPr lang="ko-KR" altLang="en-US" sz="2400" dirty="0" err="1"/>
              <a:t>빛나거라</a:t>
            </a:r>
            <a:r>
              <a:rPr lang="ko-KR" altLang="en-US" sz="2400" dirty="0"/>
              <a:t> 전남여고</a:t>
            </a:r>
            <a:r>
              <a:rPr lang="en-US" altLang="ko-KR" sz="2400" dirty="0"/>
              <a:t>,</a:t>
            </a:r>
            <a:r>
              <a:rPr lang="ko-KR" altLang="en-US" sz="2400" dirty="0"/>
              <a:t> </a:t>
            </a:r>
            <a:r>
              <a:rPr lang="ko-KR" altLang="en-US" sz="2400" dirty="0" err="1"/>
              <a:t>극락강</a:t>
            </a:r>
            <a:r>
              <a:rPr lang="ko-KR" altLang="en-US" sz="2400" dirty="0"/>
              <a:t> 강물 같이 끊임도 없이 </a:t>
            </a:r>
            <a:r>
              <a:rPr lang="en-US" altLang="ko-KR" sz="2400" dirty="0"/>
              <a:t>~~</a:t>
            </a:r>
            <a:endParaRPr lang="ko-KR" altLang="en-US" sz="2400" dirty="0"/>
          </a:p>
        </p:txBody>
      </p:sp>
      <p:pic>
        <p:nvPicPr>
          <p:cNvPr id="4" name="전남여고 교가 움원">
            <a:hlinkClick r:id="" action="ppaction://media"/>
            <a:extLst>
              <a:ext uri="{FF2B5EF4-FFF2-40B4-BE49-F238E27FC236}">
                <a16:creationId xmlns:a16="http://schemas.microsoft.com/office/drawing/2014/main" id="{EE001050-1854-4DB9-9FAA-AD94EDBA9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0400" y="595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21E9B9AD-6B5B-4726-88CB-1B100350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폐회 선언</a:t>
            </a:r>
            <a:endParaRPr lang="ko-KR" altLang="en-US" sz="3600" dirty="0">
              <a:solidFill>
                <a:srgbClr val="0070C0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30B0561-937D-42D7-8538-0A9AE8B60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243" y="1057274"/>
            <a:ext cx="4945857" cy="4981576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11664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>
            <a:extLst>
              <a:ext uri="{FF2B5EF4-FFF2-40B4-BE49-F238E27FC236}">
                <a16:creationId xmlns:a16="http://schemas.microsoft.com/office/drawing/2014/main" id="{D3A86162-08A7-4E40-8282-51B8CCCD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929" y="319005"/>
            <a:ext cx="2624036" cy="1677798"/>
          </a:xfrm>
        </p:spPr>
        <p:txBody>
          <a:bodyPr>
            <a:normAutofit fontScale="90000"/>
          </a:bodyPr>
          <a:lstStyle/>
          <a:p>
            <a:br>
              <a:rPr lang="en-US" altLang="ko-KR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국민의례</a:t>
            </a: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79C6FCC-2E75-45A9-80E1-0F77A9FC1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745" y="1829023"/>
            <a:ext cx="5661549" cy="486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6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2CC607B-AC04-48EA-9E27-BB421937A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" name="2.애국가 1절-음원">
            <a:hlinkClick r:id="" action="ppaction://media"/>
            <a:extLst>
              <a:ext uri="{FF2B5EF4-FFF2-40B4-BE49-F238E27FC236}">
                <a16:creationId xmlns:a16="http://schemas.microsoft.com/office/drawing/2014/main" id="{7B13773B-3569-4A8D-BC9F-A099F66B4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8268" y="6051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DEA3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D5631-8023-4845-8E0D-52034AD8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6"/>
            <a:ext cx="9997347" cy="2121118"/>
          </a:xfrm>
          <a:solidFill>
            <a:srgbClr val="FFFF00">
              <a:alpha val="22000"/>
            </a:srgb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총회사</a:t>
            </a:r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r>
              <a:rPr lang="ko-KR" altLang="en-US" sz="5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이윤정 총동창회장</a:t>
            </a:r>
            <a:br>
              <a:rPr lang="en-US" altLang="ko-KR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4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400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C7F2DD8-D01B-428A-9CF0-FA8629FD9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13" y="2423604"/>
            <a:ext cx="3497802" cy="4434396"/>
          </a:xfrm>
          <a:prstGeom prst="rect">
            <a:avLst/>
          </a:prstGeom>
        </p:spPr>
      </p:pic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3A7ECE84-7821-494C-9D9E-AED0FD99661B}"/>
              </a:ext>
            </a:extLst>
          </p:cNvPr>
          <p:cNvSpPr/>
          <p:nvPr/>
        </p:nvSpPr>
        <p:spPr>
          <a:xfrm>
            <a:off x="7596358" y="5450264"/>
            <a:ext cx="350668" cy="2119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D38501F-09B7-4D33-9CDE-254545EEF22D}"/>
              </a:ext>
            </a:extLst>
          </p:cNvPr>
          <p:cNvSpPr/>
          <p:nvPr/>
        </p:nvSpPr>
        <p:spPr>
          <a:xfrm>
            <a:off x="4595643" y="5114926"/>
            <a:ext cx="3000715" cy="769441"/>
          </a:xfrm>
          <a:prstGeom prst="rect">
            <a:avLst/>
          </a:prstGeom>
          <a:solidFill>
            <a:srgbClr val="FFFF99">
              <a:alpha val="63000"/>
            </a:srgbClr>
          </a:solidFill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+mn-ea"/>
              </a:rPr>
              <a:t> </a:t>
            </a:r>
            <a:r>
              <a:rPr lang="ko-KR" altLang="en-US" sz="2000" b="1" dirty="0">
                <a:latin typeface="Algerian" panose="04020705040A02060702" pitchFamily="82" charset="0"/>
                <a:ea typeface="+mj-ea"/>
              </a:rPr>
              <a:t>개교 </a:t>
            </a:r>
            <a:r>
              <a:rPr lang="en-US" altLang="ko-KR" sz="2000" b="1" dirty="0">
                <a:latin typeface="Algerian" panose="04020705040A02060702" pitchFamily="82" charset="0"/>
                <a:ea typeface="+mj-ea"/>
              </a:rPr>
              <a:t>93</a:t>
            </a:r>
            <a:r>
              <a:rPr lang="ko-KR" altLang="en-US" sz="2000" b="1" dirty="0">
                <a:latin typeface="Algerian" panose="04020705040A02060702" pitchFamily="82" charset="0"/>
                <a:ea typeface="+mj-ea"/>
              </a:rPr>
              <a:t>주년 총동창회</a:t>
            </a:r>
            <a:endParaRPr lang="en-US" altLang="ko-KR" sz="2000" b="1" dirty="0">
              <a:latin typeface="Algerian" panose="04020705040A02060702" pitchFamily="82" charset="0"/>
              <a:ea typeface="+mj-ea"/>
            </a:endParaRPr>
          </a:p>
          <a:p>
            <a:r>
              <a:rPr lang="en-US" altLang="ko-KR" sz="2000" b="1" dirty="0">
                <a:latin typeface="Algerian" panose="04020705040A02060702" pitchFamily="82" charset="0"/>
                <a:ea typeface="+mj-ea"/>
              </a:rPr>
              <a:t>    2020. 5. 25.</a:t>
            </a:r>
            <a:r>
              <a:rPr lang="ko-KR" altLang="en-US" sz="2000" b="1" dirty="0">
                <a:latin typeface="Algerian" panose="04020705040A02060702" pitchFamily="82" charset="0"/>
                <a:ea typeface="+mj-ea"/>
              </a:rPr>
              <a:t>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5A7E8D3-1A18-43C5-BBAE-C685FA3A1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391" y="1873188"/>
            <a:ext cx="3977197" cy="4984812"/>
          </a:xfrm>
          <a:prstGeom prst="rect">
            <a:avLst/>
          </a:prstGeom>
        </p:spPr>
      </p:pic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D7924933-D926-430A-A771-D12E648C4C1E}"/>
              </a:ext>
            </a:extLst>
          </p:cNvPr>
          <p:cNvSpPr/>
          <p:nvPr/>
        </p:nvSpPr>
        <p:spPr>
          <a:xfrm rot="10800000">
            <a:off x="4155180" y="5412150"/>
            <a:ext cx="350668" cy="23654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833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rgbClr val="DDEA3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3E7F54-AD36-4C0F-99C2-E419043C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657225"/>
            <a:ext cx="10178322" cy="1217291"/>
          </a:xfrm>
          <a:solidFill>
            <a:schemeClr val="accent1">
              <a:lumMod val="20000"/>
              <a:lumOff val="80000"/>
              <a:alpha val="74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축사</a:t>
            </a:r>
            <a:r>
              <a:rPr lang="en-US" altLang="ko-KR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</a:t>
            </a:r>
            <a:r>
              <a:rPr lang="en-US" altLang="ko-KR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2800" dirty="0" err="1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박익수</a:t>
            </a:r>
            <a:r>
              <a:rPr lang="ko-KR" altLang="en-US" sz="28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전남여고 교장선생님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03E00DA-4988-4D6A-A5D6-14248875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54" y="3603095"/>
            <a:ext cx="3067050" cy="291465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25C4A95-050D-4C7B-AD88-335C68C5B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313" y="3526160"/>
            <a:ext cx="5111051" cy="291465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0BD55154-D945-4164-81BE-78114EF98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8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856E55CE-0EFD-408B-A0F8-77A05A1F8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15158"/>
              </p:ext>
            </p:extLst>
          </p:nvPr>
        </p:nvGraphicFramePr>
        <p:xfrm>
          <a:off x="9315450" y="982132"/>
          <a:ext cx="2038349" cy="245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49">
                  <a:extLst>
                    <a:ext uri="{9D8B030D-6E8A-4147-A177-3AD203B41FA5}">
                      <a16:colId xmlns:a16="http://schemas.microsoft.com/office/drawing/2014/main" val="3115296609"/>
                    </a:ext>
                  </a:extLst>
                </a:gridCol>
              </a:tblGrid>
              <a:tr h="24590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73724"/>
                  </a:ext>
                </a:extLst>
              </a:tr>
            </a:tbl>
          </a:graphicData>
        </a:graphic>
      </p:graphicFrame>
      <p:pic>
        <p:nvPicPr>
          <p:cNvPr id="18" name="_x176894384" descr="EMB000023e04818">
            <a:extLst>
              <a:ext uri="{FF2B5EF4-FFF2-40B4-BE49-F238E27FC236}">
                <a16:creationId xmlns:a16="http://schemas.microsoft.com/office/drawing/2014/main" id="{3EA9CAF2-CC38-4856-859B-CCE90449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101" y="1113365"/>
            <a:ext cx="1743046" cy="21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07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0371FB-1CB5-445C-9CA2-6AE57028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866775"/>
            <a:ext cx="10178322" cy="1215206"/>
          </a:xfr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축사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r>
              <a:rPr lang="ko-KR" altLang="en-US" sz="3100" dirty="0" err="1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정난이</a:t>
            </a:r>
            <a:r>
              <a:rPr lang="ko-KR" altLang="en-US" sz="31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서울동창회장 </a:t>
            </a:r>
            <a:br>
              <a:rPr lang="en-US" altLang="ko-KR" sz="32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240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2400" dirty="0">
                <a:latin typeface="+mn-ea"/>
              </a:rPr>
              <a:t>  </a:t>
            </a:r>
            <a:r>
              <a:rPr lang="en-US" altLang="ko-KR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2020 </a:t>
            </a:r>
            <a:r>
              <a:rPr lang="ko-KR" altLang="en-US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개교 </a:t>
            </a:r>
            <a:r>
              <a:rPr lang="en-US" altLang="ko-KR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93</a:t>
            </a:r>
            <a:r>
              <a:rPr lang="ko-KR" altLang="en-US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주년 서울동창회</a:t>
            </a:r>
            <a:r>
              <a:rPr lang="en-US" altLang="ko-KR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       -        2021 </a:t>
            </a:r>
            <a:r>
              <a:rPr lang="ko-KR" altLang="en-US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개교 </a:t>
            </a:r>
            <a:r>
              <a:rPr lang="en-US" altLang="ko-KR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94</a:t>
            </a:r>
            <a:r>
              <a:rPr lang="ko-KR" altLang="en-US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주년 서울동창회</a:t>
            </a:r>
            <a:r>
              <a:rPr lang="en-US" altLang="ko-KR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ko-KR" altLang="en-US" sz="2000" b="1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br>
              <a:rPr lang="ko-KR" altLang="en-US" sz="2400" b="1" dirty="0">
                <a:solidFill>
                  <a:srgbClr val="002060"/>
                </a:solidFill>
              </a:rPr>
            </a:br>
            <a:endParaRPr lang="ko-KR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DC39F5C-E2E5-47A6-BAD0-39C1A2A2A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890" y="2628900"/>
            <a:ext cx="6010183" cy="356404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2E553CA-0E0B-444B-B75C-D4CF44F5D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105150"/>
            <a:ext cx="4200526" cy="29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DDEA3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EDC58F-E1D9-4544-91C9-82A92083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449" y="382385"/>
            <a:ext cx="9676660" cy="25703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ko-KR" altLang="en-US" sz="4000" dirty="0">
                <a:solidFill>
                  <a:srgbClr val="C0000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발전기금 전달</a:t>
            </a:r>
            <a:r>
              <a:rPr lang="en-US" altLang="ko-KR" sz="4000" dirty="0">
                <a:solidFill>
                  <a:srgbClr val="C0000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br>
              <a:rPr lang="en-US" altLang="ko-KR" sz="4000" dirty="0">
                <a:solidFill>
                  <a:schemeClr val="accent5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4000" dirty="0">
                <a:solidFill>
                  <a:schemeClr val="accent5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</a:t>
            </a:r>
            <a:r>
              <a:rPr lang="en-US" altLang="ko-KR" sz="36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* </a:t>
            </a:r>
            <a:r>
              <a:rPr lang="ko-KR" altLang="en-US" sz="36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모교 발전기금 </a:t>
            </a:r>
            <a:r>
              <a:rPr lang="en-US" altLang="ko-KR" sz="36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- </a:t>
            </a:r>
            <a:r>
              <a:rPr lang="ko-KR" altLang="en-US" sz="31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총동창회 이윤정 회장</a:t>
            </a:r>
            <a:r>
              <a:rPr lang="en-US" altLang="ko-KR" sz="36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</a:t>
            </a:r>
            <a:br>
              <a:rPr lang="en-US" altLang="ko-KR" sz="3600" dirty="0">
                <a:solidFill>
                  <a:schemeClr val="accent5">
                    <a:lumMod val="50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3600" dirty="0">
                <a:solidFill>
                  <a:schemeClr val="accent5">
                    <a:lumMod val="50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       </a:t>
            </a:r>
            <a:r>
              <a:rPr lang="ko-KR" altLang="en-US" sz="31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모교</a:t>
            </a:r>
            <a:r>
              <a:rPr lang="ko-KR" altLang="en-US" sz="27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에</a:t>
            </a:r>
            <a:r>
              <a:rPr lang="en-US" altLang="ko-KR" sz="3600" dirty="0">
                <a:solidFill>
                  <a:schemeClr val="accent5">
                    <a:lumMod val="50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2200" b="1" dirty="0">
                <a:solidFill>
                  <a:schemeClr val="tx1"/>
                </a:solidFill>
                <a:latin typeface="Georgia" panose="02040502050405020303" pitchFamily="18" charset="0"/>
              </a:rPr>
              <a:t>학력증진비 </a:t>
            </a:r>
            <a:r>
              <a:rPr lang="en-US" altLang="ko-KR" sz="2200" b="1" dirty="0">
                <a:solidFill>
                  <a:schemeClr val="tx1"/>
                </a:solidFill>
                <a:latin typeface="Georgia" panose="02040502050405020303" pitchFamily="18" charset="0"/>
              </a:rPr>
              <a:t>300, </a:t>
            </a:r>
            <a:r>
              <a:rPr lang="ko-KR" altLang="en-US" sz="22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석식지원비</a:t>
            </a:r>
            <a:r>
              <a:rPr lang="ko-KR" altLang="en-US" sz="22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altLang="ko-KR" sz="2200" b="1" dirty="0">
                <a:solidFill>
                  <a:schemeClr val="tx1"/>
                </a:solidFill>
                <a:latin typeface="Georgia" panose="02040502050405020303" pitchFamily="18" charset="0"/>
              </a:rPr>
              <a:t>900</a:t>
            </a:r>
            <a:br>
              <a:rPr lang="en-US" altLang="ko-KR" sz="2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altLang="ko-KR" sz="2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                                    </a:t>
            </a:r>
            <a:r>
              <a:rPr lang="ko-KR" altLang="en-US" sz="270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학교장</a:t>
            </a:r>
            <a:r>
              <a:rPr lang="en-US" altLang="ko-KR" sz="2200" b="1" dirty="0">
                <a:solidFill>
                  <a:schemeClr val="tx1"/>
                </a:solidFill>
                <a:latin typeface="Georgia" panose="02040502050405020303" pitchFamily="18" charset="0"/>
              </a:rPr>
              <a:t>:</a:t>
            </a:r>
            <a:r>
              <a:rPr lang="en-US" altLang="ko-KR" sz="2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 </a:t>
            </a:r>
            <a:r>
              <a:rPr lang="ko-KR" altLang="en-US" sz="2200" b="1" dirty="0">
                <a:solidFill>
                  <a:schemeClr val="tx1"/>
                </a:solidFill>
                <a:latin typeface="Georgia" panose="02040502050405020303" pitchFamily="18" charset="0"/>
              </a:rPr>
              <a:t>총동창회 발전기금 </a:t>
            </a:r>
            <a:r>
              <a:rPr lang="en-US" altLang="ko-KR" sz="2200" b="1" dirty="0">
                <a:solidFill>
                  <a:schemeClr val="tx1"/>
                </a:solidFill>
                <a:latin typeface="Georgia" panose="02040502050405020303" pitchFamily="18" charset="0"/>
              </a:rPr>
              <a:t>300 </a:t>
            </a:r>
            <a:r>
              <a:rPr lang="ko-KR" altLang="en-US" sz="22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쾌척</a:t>
            </a:r>
            <a:br>
              <a:rPr lang="en-US" altLang="ko-KR" sz="3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br>
              <a:rPr lang="en-US" altLang="ko-KR" sz="3600" dirty="0">
                <a:solidFill>
                  <a:schemeClr val="accent5">
                    <a:lumMod val="50000"/>
                  </a:schemeClr>
                </a:solidFill>
                <a:latin typeface="+mj-ea"/>
              </a:rPr>
            </a:br>
            <a:br>
              <a:rPr lang="en-US" altLang="ko-KR" sz="3600" dirty="0">
                <a:solidFill>
                  <a:schemeClr val="accent5">
                    <a:lumMod val="50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3600" dirty="0">
                <a:solidFill>
                  <a:schemeClr val="accent5">
                    <a:lumMod val="50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</a:t>
            </a:r>
            <a:br>
              <a:rPr lang="en-US" altLang="ko-KR" sz="36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36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solidFill>
                  <a:schemeClr val="accent5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solidFill>
                  <a:schemeClr val="accent5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br>
              <a:rPr lang="en-US" altLang="ko-KR" sz="4000" dirty="0">
                <a:solidFill>
                  <a:schemeClr val="accent5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8830BB7-1249-411C-8AB5-EF819BCBC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379" y="3286124"/>
            <a:ext cx="10178322" cy="26574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dirty="0">
              <a:solidFill>
                <a:schemeClr val="accent3">
                  <a:lumMod val="75000"/>
                </a:schemeClr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</a:t>
            </a:r>
            <a:r>
              <a:rPr lang="en-US" altLang="ko-KR" sz="32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* </a:t>
            </a:r>
            <a:r>
              <a:rPr lang="ko-KR" altLang="en-US" sz="32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총동창회 발전기금            </a:t>
            </a:r>
            <a:endParaRPr lang="en-US" altLang="ko-KR" sz="3200" dirty="0">
              <a:solidFill>
                <a:schemeClr val="accent3">
                  <a:lumMod val="75000"/>
                </a:schemeClr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32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</a:t>
            </a:r>
            <a:r>
              <a:rPr lang="en-US" altLang="ko-KR" sz="24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</a:t>
            </a:r>
            <a:r>
              <a:rPr lang="en-US" altLang="ko-KR" sz="28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- </a:t>
            </a:r>
            <a:r>
              <a:rPr lang="ko-KR" altLang="en-US" sz="28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서울동창회 </a:t>
            </a:r>
            <a:r>
              <a:rPr lang="ko-KR" altLang="en-US" sz="2800" dirty="0" err="1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정난이</a:t>
            </a:r>
            <a:r>
              <a:rPr lang="ko-KR" altLang="en-US" sz="2800" dirty="0">
                <a:solidFill>
                  <a:schemeClr val="accent3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회장</a:t>
            </a:r>
            <a:endParaRPr lang="en-US" altLang="ko-KR" sz="2800" dirty="0">
              <a:solidFill>
                <a:schemeClr val="accent3">
                  <a:lumMod val="75000"/>
                </a:schemeClr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           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총동창회 발전기금 </a:t>
            </a:r>
            <a:r>
              <a:rPr lang="en-US" altLang="ko-KR" b="1" dirty="0">
                <a:solidFill>
                  <a:schemeClr val="tx1"/>
                </a:solidFill>
                <a:latin typeface="Georgia" panose="02040502050405020303" pitchFamily="18" charset="0"/>
              </a:rPr>
              <a:t>100</a:t>
            </a:r>
          </a:p>
          <a:p>
            <a:pPr marL="0" indent="0">
              <a:buNone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            재학생 캠퍼스 투어 </a:t>
            </a:r>
            <a:r>
              <a:rPr lang="en-US" altLang="ko-KR" b="1" dirty="0">
                <a:solidFill>
                  <a:schemeClr val="tx1"/>
                </a:solidFill>
                <a:latin typeface="+mj-ea"/>
                <a:ea typeface="+mj-ea"/>
              </a:rPr>
              <a:t>(2019. 6.)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FF83773-80B5-4A08-A6A7-ED8140D7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286124"/>
            <a:ext cx="4768019" cy="3114676"/>
          </a:xfrm>
          <a:prstGeom prst="rect">
            <a:avLst/>
          </a:prstGeom>
        </p:spPr>
      </p:pic>
      <p:sp>
        <p:nvSpPr>
          <p:cNvPr id="5" name="화살표: 아래쪽 4">
            <a:extLst>
              <a:ext uri="{FF2B5EF4-FFF2-40B4-BE49-F238E27FC236}">
                <a16:creationId xmlns:a16="http://schemas.microsoft.com/office/drawing/2014/main" id="{5F93A91C-A0CD-4782-9B28-A2B4E42C0BDE}"/>
              </a:ext>
            </a:extLst>
          </p:cNvPr>
          <p:cNvSpPr/>
          <p:nvPr/>
        </p:nvSpPr>
        <p:spPr>
          <a:xfrm rot="16200000">
            <a:off x="6176592" y="5508989"/>
            <a:ext cx="257814" cy="418998"/>
          </a:xfrm>
          <a:prstGeom prst="downArrow">
            <a:avLst>
              <a:gd name="adj1" fmla="val 50000"/>
              <a:gd name="adj2" fmla="val 550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61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3926A6-93F5-48DC-96DC-D82D57B5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16" y="382385"/>
            <a:ext cx="10124983" cy="254724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sz="4000" spc="-15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모교 재학생 장학금 수여</a:t>
            </a:r>
            <a:r>
              <a:rPr lang="en-US" altLang="ko-KR" sz="4000" spc="-150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  </a:t>
            </a:r>
            <a:r>
              <a:rPr lang="ko-KR" altLang="en-US" sz="3100" spc="-150" dirty="0">
                <a:solidFill>
                  <a:srgbClr val="0070C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김정자 장학재단 이사장 </a:t>
            </a:r>
            <a:br>
              <a:rPr lang="en-US" altLang="ko-KR" sz="3100" spc="-150" dirty="0">
                <a:solidFill>
                  <a:schemeClr val="accent5">
                    <a:lumMod val="50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3100" spc="-150" dirty="0">
                <a:solidFill>
                  <a:schemeClr val="accent5">
                    <a:lumMod val="50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                             </a:t>
            </a:r>
            <a:r>
              <a:rPr lang="en-US" altLang="ko-KR" sz="2700" spc="-15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- </a:t>
            </a:r>
            <a:r>
              <a:rPr lang="ko-KR" altLang="en-US" sz="2700" spc="-15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장학생 대표</a:t>
            </a:r>
            <a:r>
              <a:rPr lang="en-US" altLang="ko-KR" sz="2700" spc="-15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: </a:t>
            </a:r>
            <a:r>
              <a:rPr lang="ko-KR" altLang="en-US" sz="2700" spc="-150" dirty="0" err="1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김신화</a:t>
            </a:r>
            <a:r>
              <a:rPr lang="en-US" altLang="ko-KR" sz="2700" spc="-15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(3), </a:t>
            </a:r>
            <a:r>
              <a:rPr lang="ko-KR" altLang="en-US" sz="2700" spc="-15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김보경</a:t>
            </a:r>
            <a:r>
              <a:rPr lang="en-US" altLang="ko-KR" sz="2700" spc="-15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(2)</a:t>
            </a:r>
            <a:br>
              <a:rPr lang="en-US" altLang="ko-KR" sz="2700" spc="-15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en-US" altLang="ko-KR" sz="6000" spc="-150" dirty="0">
                <a:solidFill>
                  <a:schemeClr val="accent5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                    </a:t>
            </a:r>
            <a:br>
              <a:rPr lang="en-US" altLang="ko-KR" sz="6000" spc="-150" dirty="0">
                <a:solidFill>
                  <a:schemeClr val="accent5">
                    <a:lumMod val="7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spc="-150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1423C251-5D3D-4049-86B3-30CBEFF60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486205"/>
              </p:ext>
            </p:extLst>
          </p:nvPr>
        </p:nvGraphicFramePr>
        <p:xfrm>
          <a:off x="2032000" y="2095500"/>
          <a:ext cx="8731250" cy="4657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1250">
                  <a:extLst>
                    <a:ext uri="{9D8B030D-6E8A-4147-A177-3AD203B41FA5}">
                      <a16:colId xmlns:a16="http://schemas.microsoft.com/office/drawing/2014/main" val="2457941421"/>
                    </a:ext>
                  </a:extLst>
                </a:gridCol>
              </a:tblGrid>
              <a:tr h="4657725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26468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2C227FFA-31C2-44F9-8F5B-47DEFC2AF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52" y="2247901"/>
            <a:ext cx="8469297" cy="155109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9F9EC8A-95EA-4308-901E-8F841A9A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852" y="3798998"/>
            <a:ext cx="8469297" cy="27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44985"/>
      </p:ext>
    </p:extLst>
  </p:cSld>
  <p:clrMapOvr>
    <a:masterClrMapping/>
  </p:clrMapOvr>
</p:sld>
</file>

<file path=ppt/theme/theme1.xml><?xml version="1.0" encoding="utf-8"?>
<a:theme xmlns:a="http://schemas.openxmlformats.org/drawingml/2006/main" name="배지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</TotalTime>
  <Words>705</Words>
  <Application>Microsoft Office PowerPoint</Application>
  <PresentationFormat>와이드스크린</PresentationFormat>
  <Paragraphs>165</Paragraphs>
  <Slides>23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5" baseType="lpstr">
      <vt:lpstr>HY목각파임B</vt:lpstr>
      <vt:lpstr>굴림</vt:lpstr>
      <vt:lpstr>맑은 고딕</vt:lpstr>
      <vt:lpstr>함초롬바탕</vt:lpstr>
      <vt:lpstr>휴먼매직체</vt:lpstr>
      <vt:lpstr>휴먼옛체</vt:lpstr>
      <vt:lpstr>Algerian</vt:lpstr>
      <vt:lpstr>Arial</vt:lpstr>
      <vt:lpstr>Georgia</vt:lpstr>
      <vt:lpstr>Gill Sans MT</vt:lpstr>
      <vt:lpstr>Impact</vt:lpstr>
      <vt:lpstr>배지</vt:lpstr>
      <vt:lpstr>2021  개교 94주년 기념 전남여자중고등학교총동창회 정기총회 </vt:lpstr>
      <vt:lpstr>사회: 전금자 총무  개회 선언: 양병숙 수석부회장        </vt:lpstr>
      <vt:lpstr> 국민의례        </vt:lpstr>
      <vt:lpstr>PowerPoint 프레젠테이션</vt:lpstr>
      <vt:lpstr>총회사: 이윤정 총동창회장     </vt:lpstr>
      <vt:lpstr>축사: 박익수 전남여고 교장선생님</vt:lpstr>
      <vt:lpstr>축사: 정난이 서울동창회장                    2020 개교 93주년 서울동창회       -        2021 개교 94주년 서울동창회   </vt:lpstr>
      <vt:lpstr>발전기금 전달:     * 모교 발전기금 - 총동창회 이윤정 회장                                    모교에 학력증진비 300, 석식지원비 900                                      학교장:  총동창회 발전기금 300 쾌척           </vt:lpstr>
      <vt:lpstr>모교 재학생 장학금 수여:  김정자 장학재단 이사장                                             - 장학생 대표: 김신화(3), 김보경(2)                       </vt:lpstr>
      <vt:lpstr>전남여고개교기념일기념 문예백일장 주관: 전남여자중고등학교총동창회                                      심사: 전남여고문인회                                                            대상:  박시현 (2-4)                               &lt;지키지 못할 약속&gt; </vt:lpstr>
      <vt:lpstr>전 회의록 낭독:     </vt:lpstr>
      <vt:lpstr>감사 보고: 김영 감사     </vt:lpstr>
      <vt:lpstr>사업 보고: 한안순 부회장     </vt:lpstr>
      <vt:lpstr>사업보고 1 </vt:lpstr>
      <vt:lpstr>사업보고 2   2019. 10. 31.    광주학생독립운동기념 문화제 </vt:lpstr>
      <vt:lpstr> 회계 보고: 강정숙 회계     </vt:lpstr>
      <vt:lpstr>2021~2022 사업계획:   양병숙 수석부회장 </vt:lpstr>
      <vt:lpstr>총회 회칙개정 1</vt:lpstr>
      <vt:lpstr>총회 회칙개정 2</vt:lpstr>
      <vt:lpstr>차기 회장 인준:        29대에서 30대로                          30대에서 31대로               </vt:lpstr>
      <vt:lpstr>이임 총동창회장 감사장 수여:                    이희정 전임 총동창회장</vt:lpstr>
      <vt:lpstr>교가 제창: </vt:lpstr>
      <vt:lpstr>폐회 선언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 개교 94주년 기념 전남여중고총동창회 정기총회</dc:title>
  <dc:creator>user</dc:creator>
  <cp:lastModifiedBy>user</cp:lastModifiedBy>
  <cp:revision>172</cp:revision>
  <dcterms:created xsi:type="dcterms:W3CDTF">2021-05-19T14:42:41Z</dcterms:created>
  <dcterms:modified xsi:type="dcterms:W3CDTF">2021-05-25T01:56:04Z</dcterms:modified>
</cp:coreProperties>
</file>